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UI/images/Trennfolie-70mm.png" ContentType="image/.png"/>
  <Override PartName="/customUI/images/BA_Logo.png" ContentType="image/.png"/>
  <Override PartName="/customUI/images/Titel-70mm.png" ContentType="image/.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c88175fd60964aa6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34" r:id="rId3"/>
    <p:sldMasterId id="2147483658" r:id="rId4"/>
    <p:sldMasterId id="2147483661" r:id="rId5"/>
    <p:sldMasterId id="2147483735" r:id="rId6"/>
    <p:sldMasterId id="2147483662" r:id="rId7"/>
    <p:sldMasterId id="2147483743" r:id="rId8"/>
    <p:sldMasterId id="2147483751" r:id="rId9"/>
    <p:sldMasterId id="2147483753" r:id="rId10"/>
  </p:sldMasterIdLst>
  <p:notesMasterIdLst>
    <p:notesMasterId r:id="rId35"/>
  </p:notesMasterIdLst>
  <p:handoutMasterIdLst>
    <p:handoutMasterId r:id="rId36"/>
  </p:handoutMasterIdLst>
  <p:sldIdLst>
    <p:sldId id="551" r:id="rId11"/>
    <p:sldId id="525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5" r:id="rId30"/>
    <p:sldId id="546" r:id="rId31"/>
    <p:sldId id="547" r:id="rId32"/>
    <p:sldId id="548" r:id="rId33"/>
    <p:sldId id="550" r:id="rId34"/>
  </p:sldIdLst>
  <p:sldSz cx="9180513" cy="6888163"/>
  <p:notesSz cx="6797675" cy="9926638"/>
  <p:defaultTextStyle>
    <a:defPPr>
      <a:defRPr lang="de-DE"/>
    </a:defPPr>
    <a:lvl1pPr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4040">
          <p15:clr>
            <a:srgbClr val="A4A3A4"/>
          </p15:clr>
        </p15:guide>
        <p15:guide id="4" orient="horz" pos="802">
          <p15:clr>
            <a:srgbClr val="A4A3A4"/>
          </p15:clr>
        </p15:guide>
        <p15:guide id="5" pos="462">
          <p15:clr>
            <a:srgbClr val="A4A3A4"/>
          </p15:clr>
        </p15:guide>
        <p15:guide id="6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8">
          <p15:clr>
            <a:srgbClr val="A4A3A4"/>
          </p15:clr>
        </p15:guide>
        <p15:guide id="2" pos="212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nasj" initials="" lastIdx="1" clrIdx="0"/>
  <p:cmAuthor id="1" name="Müller Eva" initials="ME" lastIdx="2" clrIdx="1">
    <p:extLst>
      <p:ext uri="{19B8F6BF-5375-455C-9EA6-DF929625EA0E}">
        <p15:presenceInfo xmlns:p15="http://schemas.microsoft.com/office/powerpoint/2012/main" userId="S-1-5-21-4188120786-1267690402-392790447-1781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A"/>
    <a:srgbClr val="452F17"/>
    <a:srgbClr val="3D371F"/>
    <a:srgbClr val="41371B"/>
    <a:srgbClr val="433419"/>
    <a:srgbClr val="685026"/>
    <a:srgbClr val="826530"/>
    <a:srgbClr val="DE0000"/>
    <a:srgbClr val="F1CCBD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87340" autoAdjust="0"/>
  </p:normalViewPr>
  <p:slideViewPr>
    <p:cSldViewPr snapToGrid="0">
      <p:cViewPr varScale="1">
        <p:scale>
          <a:sx n="98" d="100"/>
          <a:sy n="98" d="100"/>
        </p:scale>
        <p:origin x="2226" y="72"/>
      </p:cViewPr>
      <p:guideLst>
        <p:guide orient="horz" pos="1276"/>
        <p:guide orient="horz" pos="344"/>
        <p:guide orient="horz" pos="4040"/>
        <p:guide orient="horz" pos="802"/>
        <p:guide pos="462"/>
        <p:guide pos="52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70" y="-576"/>
      </p:cViewPr>
      <p:guideLst>
        <p:guide orient="horz" pos="2838"/>
        <p:guide pos="2124"/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42464512490079E-3"/>
          <c:y val="0.17461948672369737"/>
          <c:w val="0.4214376821378823"/>
          <c:h val="0.6848362334740587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Inhalte</c:v>
                </c:pt>
              </c:strCache>
            </c:strRef>
          </c:tx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cat>
            <c:strRef>
              <c:f>Tabelle1!$A$2:$A$7</c:f>
              <c:strCache>
                <c:ptCount val="6"/>
                <c:pt idx="0">
                  <c:v>1.  Wer bin ich, wer bist du?</c:v>
                </c:pt>
                <c:pt idx="1">
                  <c:v>2. Über den Tellerrand…</c:v>
                </c:pt>
                <c:pt idx="2">
                  <c:v>3. Kenne ich meine Schubladen?</c:v>
                </c:pt>
                <c:pt idx="3">
                  <c:v>4. Von oben sieht man besser…</c:v>
                </c:pt>
                <c:pt idx="4">
                  <c:v>5. Ich sehe was, was du nicht siehst!</c:v>
                </c:pt>
                <c:pt idx="5">
                  <c:v>6. Sicherheitsnetz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>
              <a:defRPr b="0"/>
            </a:pPr>
            <a:endParaRPr lang="de-DE"/>
          </a:p>
        </c:txPr>
      </c:legendEntry>
      <c:legendEntry>
        <c:idx val="4"/>
        <c:txPr>
          <a:bodyPr/>
          <a:lstStyle/>
          <a:p>
            <a:pPr>
              <a:defRPr b="1"/>
            </a:pPr>
            <a:endParaRPr lang="de-DE"/>
          </a:p>
        </c:txPr>
      </c:legendEntry>
      <c:layout>
        <c:manualLayout>
          <c:xMode val="edge"/>
          <c:yMode val="edge"/>
          <c:x val="0.42092758924222107"/>
          <c:y val="0.18795567853571826"/>
          <c:w val="0.57737655217796302"/>
          <c:h val="0.6545813486001556"/>
        </c:manualLayout>
      </c:layout>
      <c:overlay val="0"/>
      <c:spPr>
        <a:noFill/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24852366831029E-2"/>
          <c:y val="0.24902528191312076"/>
          <c:w val="0.4214376821378823"/>
          <c:h val="0.6848362334740586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Inhalte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</c:dPt>
          <c:dPt>
            <c:idx val="4"/>
            <c:bubble3D val="0"/>
            <c:explosion val="27"/>
          </c:dPt>
          <c:cat>
            <c:strRef>
              <c:f>Tabelle1!$A$2:$A$7</c:f>
              <c:strCache>
                <c:ptCount val="6"/>
                <c:pt idx="0">
                  <c:v>1. Einheit - Wer bin ich, wer bist du?</c:v>
                </c:pt>
                <c:pt idx="1">
                  <c:v>2. Einheit - Über den Tellerrand…</c:v>
                </c:pt>
                <c:pt idx="2">
                  <c:v>3. Einheit - Ich weiß, was ich sehe!</c:v>
                </c:pt>
                <c:pt idx="3">
                  <c:v>4. Einheit - Von oben sieht man besser…</c:v>
                </c:pt>
                <c:pt idx="4">
                  <c:v>5. Einheit - </c:v>
                </c:pt>
                <c:pt idx="5">
                  <c:v>6. Einheit - Sicherheitsnetz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31222-5326-4EB6-A062-79B742254C7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E594936-B81D-4F66-A6E9-865200718C44}">
      <dgm:prSet phldrT="[Text]" custT="1"/>
      <dgm:spPr/>
      <dgm:t>
        <a:bodyPr/>
        <a:lstStyle/>
        <a:p>
          <a:pPr algn="ctr"/>
          <a:r>
            <a:rPr lang="de-DE" sz="1300" dirty="0" smtClean="0"/>
            <a:t>Profiling: Kompetenzen/</a:t>
          </a:r>
          <a:br>
            <a:rPr lang="de-DE" sz="1300" dirty="0" smtClean="0"/>
          </a:br>
          <a:r>
            <a:rPr lang="de-DE" sz="1300" dirty="0" smtClean="0"/>
            <a:t>Potentialanalyse </a:t>
          </a:r>
          <a:endParaRPr lang="de-DE" sz="1300" dirty="0"/>
        </a:p>
      </dgm:t>
    </dgm:pt>
    <dgm:pt modelId="{90388FE4-ADB4-4DF0-8844-2E8327CEDCEC}" type="parTrans" cxnId="{B07FD9A5-0857-497D-9E9B-EF1CDFB33C4E}">
      <dgm:prSet/>
      <dgm:spPr/>
      <dgm:t>
        <a:bodyPr/>
        <a:lstStyle/>
        <a:p>
          <a:endParaRPr lang="de-DE"/>
        </a:p>
      </dgm:t>
    </dgm:pt>
    <dgm:pt modelId="{6F1C399D-EA2F-485E-994A-DD70EE7B0ED6}" type="sibTrans" cxnId="{B07FD9A5-0857-497D-9E9B-EF1CDFB33C4E}">
      <dgm:prSet/>
      <dgm:spPr/>
      <dgm:t>
        <a:bodyPr/>
        <a:lstStyle/>
        <a:p>
          <a:endParaRPr lang="de-DE"/>
        </a:p>
      </dgm:t>
    </dgm:pt>
    <dgm:pt modelId="{9F665673-E165-49C3-A60C-0F723914F75E}">
      <dgm:prSet phldrT="[Text]" custT="1"/>
      <dgm:spPr/>
      <dgm:t>
        <a:bodyPr/>
        <a:lstStyle/>
        <a:p>
          <a:r>
            <a:rPr lang="de-DE" sz="1300" dirty="0" smtClean="0"/>
            <a:t>Ziele festlegen  </a:t>
          </a:r>
          <a:endParaRPr lang="de-DE" sz="1300" dirty="0"/>
        </a:p>
      </dgm:t>
    </dgm:pt>
    <dgm:pt modelId="{08CFDB3D-D521-4E93-989C-F5124BF471A9}" type="parTrans" cxnId="{95C17881-30AA-44D2-A720-440E43F3EF9D}">
      <dgm:prSet/>
      <dgm:spPr/>
      <dgm:t>
        <a:bodyPr/>
        <a:lstStyle/>
        <a:p>
          <a:endParaRPr lang="de-DE"/>
        </a:p>
      </dgm:t>
    </dgm:pt>
    <dgm:pt modelId="{1834438D-7B2E-4859-9A81-A5B915AA7432}" type="sibTrans" cxnId="{95C17881-30AA-44D2-A720-440E43F3EF9D}">
      <dgm:prSet/>
      <dgm:spPr/>
      <dgm:t>
        <a:bodyPr/>
        <a:lstStyle/>
        <a:p>
          <a:endParaRPr lang="de-DE"/>
        </a:p>
      </dgm:t>
    </dgm:pt>
    <dgm:pt modelId="{9567066D-116B-4E07-9785-EB8FDB9088F5}">
      <dgm:prSet phldrT="[Text]" custT="1"/>
      <dgm:spPr/>
      <dgm:t>
        <a:bodyPr/>
        <a:lstStyle/>
        <a:p>
          <a:r>
            <a:rPr lang="de-DE" sz="1300" dirty="0" smtClean="0"/>
            <a:t>Strategie bestimmen </a:t>
          </a:r>
          <a:endParaRPr lang="de-DE" sz="1300" dirty="0"/>
        </a:p>
      </dgm:t>
    </dgm:pt>
    <dgm:pt modelId="{6B40C6F8-C0CC-4370-B7E1-898279581834}" type="parTrans" cxnId="{E0E1B011-9212-4053-802A-58F5E3C40228}">
      <dgm:prSet/>
      <dgm:spPr/>
      <dgm:t>
        <a:bodyPr/>
        <a:lstStyle/>
        <a:p>
          <a:endParaRPr lang="de-DE"/>
        </a:p>
      </dgm:t>
    </dgm:pt>
    <dgm:pt modelId="{881639FC-6DE4-48D9-8F0F-75560D18F2CE}" type="sibTrans" cxnId="{E0E1B011-9212-4053-802A-58F5E3C40228}">
      <dgm:prSet/>
      <dgm:spPr/>
      <dgm:t>
        <a:bodyPr/>
        <a:lstStyle/>
        <a:p>
          <a:endParaRPr lang="de-DE"/>
        </a:p>
      </dgm:t>
    </dgm:pt>
    <dgm:pt modelId="{0740F325-C5E6-4E83-A067-3BE988CFCF41}">
      <dgm:prSet/>
      <dgm:spPr/>
      <dgm:t>
        <a:bodyPr/>
        <a:lstStyle/>
        <a:p>
          <a:r>
            <a:rPr lang="de-DE" dirty="0" smtClean="0"/>
            <a:t>Umsetzung und Anpassung</a:t>
          </a:r>
          <a:endParaRPr lang="de-DE" dirty="0"/>
        </a:p>
      </dgm:t>
    </dgm:pt>
    <dgm:pt modelId="{3135190E-9A94-4FA6-9573-8E2F761EFF51}" type="parTrans" cxnId="{874E54DD-0CFD-4C41-819A-A24864D9A7F7}">
      <dgm:prSet/>
      <dgm:spPr/>
      <dgm:t>
        <a:bodyPr/>
        <a:lstStyle/>
        <a:p>
          <a:endParaRPr lang="de-DE"/>
        </a:p>
      </dgm:t>
    </dgm:pt>
    <dgm:pt modelId="{A224ED06-B7E9-4112-961A-358F85283B16}" type="sibTrans" cxnId="{874E54DD-0CFD-4C41-819A-A24864D9A7F7}">
      <dgm:prSet/>
      <dgm:spPr/>
      <dgm:t>
        <a:bodyPr/>
        <a:lstStyle/>
        <a:p>
          <a:endParaRPr lang="de-DE"/>
        </a:p>
      </dgm:t>
    </dgm:pt>
    <dgm:pt modelId="{662F1758-2FA9-497A-BCE8-427A50FC4568}" type="pres">
      <dgm:prSet presAssocID="{71131222-5326-4EB6-A062-79B742254C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341AA2C-90F3-4378-ACB5-7DE463C491B2}" type="pres">
      <dgm:prSet presAssocID="{BE594936-B81D-4F66-A6E9-865200718C44}" presName="horFlow" presStyleCnt="0"/>
      <dgm:spPr/>
    </dgm:pt>
    <dgm:pt modelId="{6078634B-4398-4BF4-A9C3-8539663875B0}" type="pres">
      <dgm:prSet presAssocID="{BE594936-B81D-4F66-A6E9-865200718C44}" presName="bigChev" presStyleLbl="node1" presStyleIdx="0" presStyleCnt="1" custScaleX="69049" custLinFactNeighborX="12494" custLinFactNeighborY="-1327"/>
      <dgm:spPr/>
      <dgm:t>
        <a:bodyPr/>
        <a:lstStyle/>
        <a:p>
          <a:endParaRPr lang="de-DE"/>
        </a:p>
      </dgm:t>
    </dgm:pt>
    <dgm:pt modelId="{260A660D-0C23-4F49-BDB2-02411C4D1470}" type="pres">
      <dgm:prSet presAssocID="{08CFDB3D-D521-4E93-989C-F5124BF471A9}" presName="parTrans" presStyleCnt="0"/>
      <dgm:spPr/>
    </dgm:pt>
    <dgm:pt modelId="{B71B6133-D520-438E-BBB5-2B18C575D89A}" type="pres">
      <dgm:prSet presAssocID="{9F665673-E165-49C3-A60C-0F723914F75E}" presName="node" presStyleLbl="alignAccFollowNode1" presStyleIdx="0" presStyleCnt="3" custScaleX="67183" custScaleY="1057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5A1A4F-442F-401D-8954-2E1AFA9BBE0B}" type="pres">
      <dgm:prSet presAssocID="{1834438D-7B2E-4859-9A81-A5B915AA7432}" presName="sibTrans" presStyleCnt="0"/>
      <dgm:spPr/>
    </dgm:pt>
    <dgm:pt modelId="{44BA4391-122D-435F-A842-DAEF130FE3E0}" type="pres">
      <dgm:prSet presAssocID="{9567066D-116B-4E07-9785-EB8FDB9088F5}" presName="node" presStyleLbl="alignAccFollowNode1" presStyleIdx="1" presStyleCnt="3" custScaleX="76132" custScaleY="1025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442288-1F44-4383-B94D-563E99D89FA5}" type="pres">
      <dgm:prSet presAssocID="{881639FC-6DE4-48D9-8F0F-75560D18F2CE}" presName="sibTrans" presStyleCnt="0"/>
      <dgm:spPr/>
    </dgm:pt>
    <dgm:pt modelId="{B5375F45-AFEC-4F34-80CF-7B661A7D41E0}" type="pres">
      <dgm:prSet presAssocID="{0740F325-C5E6-4E83-A067-3BE988CFCF41}" presName="node" presStyleLbl="alignAccFollowNode1" presStyleIdx="2" presStyleCnt="3" custScaleX="63965" custScaleY="1004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926E661-AA81-43B0-8966-7BA9812BC7C6}" type="presOf" srcId="{9567066D-116B-4E07-9785-EB8FDB9088F5}" destId="{44BA4391-122D-435F-A842-DAEF130FE3E0}" srcOrd="0" destOrd="0" presId="urn:microsoft.com/office/officeart/2005/8/layout/lProcess3"/>
    <dgm:cxn modelId="{B07FD9A5-0857-497D-9E9B-EF1CDFB33C4E}" srcId="{71131222-5326-4EB6-A062-79B742254C70}" destId="{BE594936-B81D-4F66-A6E9-865200718C44}" srcOrd="0" destOrd="0" parTransId="{90388FE4-ADB4-4DF0-8844-2E8327CEDCEC}" sibTransId="{6F1C399D-EA2F-485E-994A-DD70EE7B0ED6}"/>
    <dgm:cxn modelId="{B7FB67B8-DB67-44DF-A500-749CC07CB52C}" type="presOf" srcId="{9F665673-E165-49C3-A60C-0F723914F75E}" destId="{B71B6133-D520-438E-BBB5-2B18C575D89A}" srcOrd="0" destOrd="0" presId="urn:microsoft.com/office/officeart/2005/8/layout/lProcess3"/>
    <dgm:cxn modelId="{874E54DD-0CFD-4C41-819A-A24864D9A7F7}" srcId="{BE594936-B81D-4F66-A6E9-865200718C44}" destId="{0740F325-C5E6-4E83-A067-3BE988CFCF41}" srcOrd="2" destOrd="0" parTransId="{3135190E-9A94-4FA6-9573-8E2F761EFF51}" sibTransId="{A224ED06-B7E9-4112-961A-358F85283B16}"/>
    <dgm:cxn modelId="{3BF52607-EFA4-4DE6-9EC2-B898C24426DE}" type="presOf" srcId="{71131222-5326-4EB6-A062-79B742254C70}" destId="{662F1758-2FA9-497A-BCE8-427A50FC4568}" srcOrd="0" destOrd="0" presId="urn:microsoft.com/office/officeart/2005/8/layout/lProcess3"/>
    <dgm:cxn modelId="{1F8B1004-4BD1-4021-B591-7002DF2011FD}" type="presOf" srcId="{0740F325-C5E6-4E83-A067-3BE988CFCF41}" destId="{B5375F45-AFEC-4F34-80CF-7B661A7D41E0}" srcOrd="0" destOrd="0" presId="urn:microsoft.com/office/officeart/2005/8/layout/lProcess3"/>
    <dgm:cxn modelId="{E0E1B011-9212-4053-802A-58F5E3C40228}" srcId="{BE594936-B81D-4F66-A6E9-865200718C44}" destId="{9567066D-116B-4E07-9785-EB8FDB9088F5}" srcOrd="1" destOrd="0" parTransId="{6B40C6F8-C0CC-4370-B7E1-898279581834}" sibTransId="{881639FC-6DE4-48D9-8F0F-75560D18F2CE}"/>
    <dgm:cxn modelId="{95C17881-30AA-44D2-A720-440E43F3EF9D}" srcId="{BE594936-B81D-4F66-A6E9-865200718C44}" destId="{9F665673-E165-49C3-A60C-0F723914F75E}" srcOrd="0" destOrd="0" parTransId="{08CFDB3D-D521-4E93-989C-F5124BF471A9}" sibTransId="{1834438D-7B2E-4859-9A81-A5B915AA7432}"/>
    <dgm:cxn modelId="{4A5E937A-CCE4-4843-A558-A15E7E1123CC}" type="presOf" srcId="{BE594936-B81D-4F66-A6E9-865200718C44}" destId="{6078634B-4398-4BF4-A9C3-8539663875B0}" srcOrd="0" destOrd="0" presId="urn:microsoft.com/office/officeart/2005/8/layout/lProcess3"/>
    <dgm:cxn modelId="{56A23C1B-FA1A-4288-B178-BAE48EB528CE}" type="presParOf" srcId="{662F1758-2FA9-497A-BCE8-427A50FC4568}" destId="{C341AA2C-90F3-4378-ACB5-7DE463C491B2}" srcOrd="0" destOrd="0" presId="urn:microsoft.com/office/officeart/2005/8/layout/lProcess3"/>
    <dgm:cxn modelId="{D968AC95-07AB-4F6B-A084-A721B7DC8F11}" type="presParOf" srcId="{C341AA2C-90F3-4378-ACB5-7DE463C491B2}" destId="{6078634B-4398-4BF4-A9C3-8539663875B0}" srcOrd="0" destOrd="0" presId="urn:microsoft.com/office/officeart/2005/8/layout/lProcess3"/>
    <dgm:cxn modelId="{912525F8-D485-47A7-A5F6-87C1E4876DCA}" type="presParOf" srcId="{C341AA2C-90F3-4378-ACB5-7DE463C491B2}" destId="{260A660D-0C23-4F49-BDB2-02411C4D1470}" srcOrd="1" destOrd="0" presId="urn:microsoft.com/office/officeart/2005/8/layout/lProcess3"/>
    <dgm:cxn modelId="{EE7F0C21-77D7-41F1-BE9C-5F187675FE7C}" type="presParOf" srcId="{C341AA2C-90F3-4378-ACB5-7DE463C491B2}" destId="{B71B6133-D520-438E-BBB5-2B18C575D89A}" srcOrd="2" destOrd="0" presId="urn:microsoft.com/office/officeart/2005/8/layout/lProcess3"/>
    <dgm:cxn modelId="{8D3ECE98-32CD-46AE-91FF-6FF5E184B491}" type="presParOf" srcId="{C341AA2C-90F3-4378-ACB5-7DE463C491B2}" destId="{4F5A1A4F-442F-401D-8954-2E1AFA9BBE0B}" srcOrd="3" destOrd="0" presId="urn:microsoft.com/office/officeart/2005/8/layout/lProcess3"/>
    <dgm:cxn modelId="{3AA7DABB-C562-4273-AAF3-1DD12E9DB0A7}" type="presParOf" srcId="{C341AA2C-90F3-4378-ACB5-7DE463C491B2}" destId="{44BA4391-122D-435F-A842-DAEF130FE3E0}" srcOrd="4" destOrd="0" presId="urn:microsoft.com/office/officeart/2005/8/layout/lProcess3"/>
    <dgm:cxn modelId="{671B0A4C-2ED5-4A2D-8294-5461E0A68C68}" type="presParOf" srcId="{C341AA2C-90F3-4378-ACB5-7DE463C491B2}" destId="{34442288-1F44-4383-B94D-563E99D89FA5}" srcOrd="5" destOrd="0" presId="urn:microsoft.com/office/officeart/2005/8/layout/lProcess3"/>
    <dgm:cxn modelId="{5A437B62-0B4B-48BF-8E75-96F175989C42}" type="presParOf" srcId="{C341AA2C-90F3-4378-ACB5-7DE463C491B2}" destId="{B5375F45-AFEC-4F34-80CF-7B661A7D41E0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DB3D6-DA87-499C-B334-38A064CFF2EE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FB792078-2DCB-41FB-857C-70C399700505}">
      <dgm:prSet phldrT="[Text]" custT="1"/>
      <dgm:spPr/>
      <dgm:t>
        <a:bodyPr/>
        <a:lstStyle/>
        <a:p>
          <a:r>
            <a:rPr lang="de-DE" sz="1600" b="1" dirty="0" smtClean="0"/>
            <a:t>Ressourcen fokussieren </a:t>
          </a:r>
          <a:endParaRPr lang="de-DE" sz="1600" b="1" dirty="0"/>
        </a:p>
      </dgm:t>
    </dgm:pt>
    <dgm:pt modelId="{18BAA220-F2F1-4932-A3E5-CFC781D4FC4C}" type="parTrans" cxnId="{99045FEE-3A8D-452C-ACE4-BE0D8BCE481E}">
      <dgm:prSet/>
      <dgm:spPr/>
      <dgm:t>
        <a:bodyPr/>
        <a:lstStyle/>
        <a:p>
          <a:endParaRPr lang="de-DE"/>
        </a:p>
      </dgm:t>
    </dgm:pt>
    <dgm:pt modelId="{5CFDEB19-3060-4F84-A3F5-533F0F60E015}" type="sibTrans" cxnId="{99045FEE-3A8D-452C-ACE4-BE0D8BCE481E}">
      <dgm:prSet/>
      <dgm:spPr/>
      <dgm:t>
        <a:bodyPr/>
        <a:lstStyle/>
        <a:p>
          <a:endParaRPr lang="de-DE"/>
        </a:p>
      </dgm:t>
    </dgm:pt>
    <dgm:pt modelId="{0517A015-FA1F-47A9-A193-2F82B985A828}">
      <dgm:prSet phldrT="[Text]" custT="1"/>
      <dgm:spPr/>
      <dgm:t>
        <a:bodyPr/>
        <a:lstStyle/>
        <a:p>
          <a:r>
            <a:rPr lang="de-DE" sz="1800" b="1" dirty="0" smtClean="0"/>
            <a:t>Hypothetische Fragen -&gt;</a:t>
          </a:r>
        </a:p>
        <a:p>
          <a:r>
            <a:rPr lang="de-DE" sz="1800" b="1" dirty="0" smtClean="0"/>
            <a:t>Wunderfrage</a:t>
          </a:r>
          <a:endParaRPr lang="de-DE" sz="1800" b="1" dirty="0"/>
        </a:p>
      </dgm:t>
    </dgm:pt>
    <dgm:pt modelId="{FDD72AED-2F82-471F-9037-419783690BC7}" type="parTrans" cxnId="{84CDB12C-B9E7-40D5-BF68-7F18D4DD9F93}">
      <dgm:prSet/>
      <dgm:spPr/>
      <dgm:t>
        <a:bodyPr/>
        <a:lstStyle/>
        <a:p>
          <a:endParaRPr lang="de-DE"/>
        </a:p>
      </dgm:t>
    </dgm:pt>
    <dgm:pt modelId="{6B775A33-EC04-4882-B7AA-A767BBE02C80}" type="sibTrans" cxnId="{84CDB12C-B9E7-40D5-BF68-7F18D4DD9F93}">
      <dgm:prSet/>
      <dgm:spPr/>
      <dgm:t>
        <a:bodyPr/>
        <a:lstStyle/>
        <a:p>
          <a:endParaRPr lang="de-DE"/>
        </a:p>
      </dgm:t>
    </dgm:pt>
    <dgm:pt modelId="{BDB7EC6C-9EF1-4684-8136-A304F7AF8BF9}">
      <dgm:prSet phldrT="[Text]" custT="1"/>
      <dgm:spPr/>
      <dgm:t>
        <a:bodyPr/>
        <a:lstStyle/>
        <a:p>
          <a:r>
            <a:rPr lang="de-DE" sz="1800" b="1" dirty="0" smtClean="0"/>
            <a:t>Systemische Fragen</a:t>
          </a:r>
          <a:endParaRPr lang="de-DE" sz="1800" b="1" dirty="0"/>
        </a:p>
      </dgm:t>
    </dgm:pt>
    <dgm:pt modelId="{CE38AB9A-84D2-4C2E-8095-11A52141181F}" type="parTrans" cxnId="{3FE08F16-2A9B-477A-B98F-739EA9332C20}">
      <dgm:prSet/>
      <dgm:spPr/>
      <dgm:t>
        <a:bodyPr/>
        <a:lstStyle/>
        <a:p>
          <a:endParaRPr lang="de-DE"/>
        </a:p>
      </dgm:t>
    </dgm:pt>
    <dgm:pt modelId="{004EB827-2052-4D93-9CF8-CFBEC7712D0F}" type="sibTrans" cxnId="{3FE08F16-2A9B-477A-B98F-739EA9332C20}">
      <dgm:prSet/>
      <dgm:spPr/>
      <dgm:t>
        <a:bodyPr/>
        <a:lstStyle/>
        <a:p>
          <a:endParaRPr lang="de-DE"/>
        </a:p>
      </dgm:t>
    </dgm:pt>
    <dgm:pt modelId="{A1055714-D44F-4843-964D-0B630AF9F0FE}">
      <dgm:prSet phldrT="[Text]" custT="1"/>
      <dgm:spPr/>
      <dgm:t>
        <a:bodyPr/>
        <a:lstStyle/>
        <a:p>
          <a:r>
            <a:rPr lang="de-DE" sz="1800" b="1" dirty="0" smtClean="0"/>
            <a:t>Visualisierung</a:t>
          </a:r>
          <a:endParaRPr lang="de-DE" sz="1800" b="1" dirty="0"/>
        </a:p>
      </dgm:t>
    </dgm:pt>
    <dgm:pt modelId="{FFAA60CC-7EE7-47FD-BF4E-A979CA82A627}" type="parTrans" cxnId="{B70F8638-F6A5-42C9-888D-48037D718487}">
      <dgm:prSet/>
      <dgm:spPr/>
      <dgm:t>
        <a:bodyPr/>
        <a:lstStyle/>
        <a:p>
          <a:endParaRPr lang="de-DE"/>
        </a:p>
      </dgm:t>
    </dgm:pt>
    <dgm:pt modelId="{11AF0B79-C015-45D2-B83C-526F38F09B21}" type="sibTrans" cxnId="{B70F8638-F6A5-42C9-888D-48037D718487}">
      <dgm:prSet/>
      <dgm:spPr/>
      <dgm:t>
        <a:bodyPr/>
        <a:lstStyle/>
        <a:p>
          <a:endParaRPr lang="de-DE"/>
        </a:p>
      </dgm:t>
    </dgm:pt>
    <dgm:pt modelId="{96F17A07-413B-4919-BFE7-E9573700E30A}">
      <dgm:prSet phldrT="[Text]" custT="1"/>
      <dgm:spPr/>
      <dgm:t>
        <a:bodyPr/>
        <a:lstStyle/>
        <a:p>
          <a:r>
            <a:rPr lang="de-DE" sz="1800" b="1" dirty="0" smtClean="0"/>
            <a:t>Arbeit mit Biografien -&gt; Aktivitäts-bereichen</a:t>
          </a:r>
          <a:endParaRPr lang="de-DE" sz="1800" b="1" dirty="0"/>
        </a:p>
      </dgm:t>
    </dgm:pt>
    <dgm:pt modelId="{D57D87F6-2F99-450E-96B3-A775704B8C8E}" type="parTrans" cxnId="{06A33DD0-1374-43A7-8957-A01196C0D5F7}">
      <dgm:prSet/>
      <dgm:spPr/>
      <dgm:t>
        <a:bodyPr/>
        <a:lstStyle/>
        <a:p>
          <a:endParaRPr lang="de-DE"/>
        </a:p>
      </dgm:t>
    </dgm:pt>
    <dgm:pt modelId="{D0EA12C0-CC9F-4B36-BB27-6CE1DEF9B286}" type="sibTrans" cxnId="{06A33DD0-1374-43A7-8957-A01196C0D5F7}">
      <dgm:prSet/>
      <dgm:spPr/>
      <dgm:t>
        <a:bodyPr/>
        <a:lstStyle/>
        <a:p>
          <a:endParaRPr lang="de-DE"/>
        </a:p>
      </dgm:t>
    </dgm:pt>
    <dgm:pt modelId="{4CBCCBB5-2F57-46BC-8D74-DDAF9E6D1090}" type="pres">
      <dgm:prSet presAssocID="{45BDB3D6-DA87-499C-B334-38A064CFF2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E737374-200A-4C5B-A540-ACAE27C00955}" type="pres">
      <dgm:prSet presAssocID="{FB792078-2DCB-41FB-857C-70C399700505}" presName="centerShape" presStyleLbl="node0" presStyleIdx="0" presStyleCnt="1" custScaleX="153009" custScaleY="108826"/>
      <dgm:spPr/>
      <dgm:t>
        <a:bodyPr/>
        <a:lstStyle/>
        <a:p>
          <a:endParaRPr lang="de-DE"/>
        </a:p>
      </dgm:t>
    </dgm:pt>
    <dgm:pt modelId="{952BA20F-3426-4AB2-B7A7-82346A8F45E5}" type="pres">
      <dgm:prSet presAssocID="{FDD72AED-2F82-471F-9037-419783690BC7}" presName="parTrans" presStyleLbl="sibTrans2D1" presStyleIdx="0" presStyleCnt="4"/>
      <dgm:spPr/>
      <dgm:t>
        <a:bodyPr/>
        <a:lstStyle/>
        <a:p>
          <a:endParaRPr lang="de-DE"/>
        </a:p>
      </dgm:t>
    </dgm:pt>
    <dgm:pt modelId="{BAE678A0-1C03-4D8D-BB43-19401B9E042B}" type="pres">
      <dgm:prSet presAssocID="{FDD72AED-2F82-471F-9037-419783690BC7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50115B76-AB6E-443A-9D6A-5C9D620D9DF2}" type="pres">
      <dgm:prSet presAssocID="{0517A015-FA1F-47A9-A193-2F82B985A828}" presName="node" presStyleLbl="node1" presStyleIdx="0" presStyleCnt="4" custScaleX="1897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635412-77CB-46F2-B217-5AEDA38DBB5C}" type="pres">
      <dgm:prSet presAssocID="{CE38AB9A-84D2-4C2E-8095-11A52141181F}" presName="parTrans" presStyleLbl="sibTrans2D1" presStyleIdx="1" presStyleCnt="4"/>
      <dgm:spPr/>
      <dgm:t>
        <a:bodyPr/>
        <a:lstStyle/>
        <a:p>
          <a:endParaRPr lang="de-DE"/>
        </a:p>
      </dgm:t>
    </dgm:pt>
    <dgm:pt modelId="{6C19EE2F-78F6-41EA-904B-3F1F609B3CAD}" type="pres">
      <dgm:prSet presAssocID="{CE38AB9A-84D2-4C2E-8095-11A52141181F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2488D7B0-4A7A-47AD-A655-1729D460B481}" type="pres">
      <dgm:prSet presAssocID="{BDB7EC6C-9EF1-4684-8136-A304F7AF8BF9}" presName="node" presStyleLbl="node1" presStyleIdx="1" presStyleCnt="4" custScaleX="190956" custScaleY="112239" custRadScaleRad="143304" custRadScaleInc="10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9D2C80-6F1D-4980-B30E-26B73091A07C}" type="pres">
      <dgm:prSet presAssocID="{FFAA60CC-7EE7-47FD-BF4E-A979CA82A627}" presName="parTrans" presStyleLbl="sibTrans2D1" presStyleIdx="2" presStyleCnt="4"/>
      <dgm:spPr/>
      <dgm:t>
        <a:bodyPr/>
        <a:lstStyle/>
        <a:p>
          <a:endParaRPr lang="de-DE"/>
        </a:p>
      </dgm:t>
    </dgm:pt>
    <dgm:pt modelId="{4C2D80BE-22AB-418C-A2AF-A961151C7FF1}" type="pres">
      <dgm:prSet presAssocID="{FFAA60CC-7EE7-47FD-BF4E-A979CA82A627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12DB59F3-E701-4FDB-860B-884DE8C87E23}" type="pres">
      <dgm:prSet presAssocID="{A1055714-D44F-4843-964D-0B630AF9F0FE}" presName="node" presStyleLbl="node1" presStyleIdx="2" presStyleCnt="4" custScaleX="1972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EC6201-B53F-4500-A233-2D460C110B15}" type="pres">
      <dgm:prSet presAssocID="{D57D87F6-2F99-450E-96B3-A775704B8C8E}" presName="parTrans" presStyleLbl="sibTrans2D1" presStyleIdx="3" presStyleCnt="4"/>
      <dgm:spPr/>
      <dgm:t>
        <a:bodyPr/>
        <a:lstStyle/>
        <a:p>
          <a:endParaRPr lang="de-DE"/>
        </a:p>
      </dgm:t>
    </dgm:pt>
    <dgm:pt modelId="{07AE18F0-9FC2-4575-BAAF-ADFA5FB90676}" type="pres">
      <dgm:prSet presAssocID="{D57D87F6-2F99-450E-96B3-A775704B8C8E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8D678F23-9C62-4CE6-93F1-854DF8FDD24F}" type="pres">
      <dgm:prSet presAssocID="{96F17A07-413B-4919-BFE7-E9573700E30A}" presName="node" presStyleLbl="node1" presStyleIdx="3" presStyleCnt="4" custScaleX="211409" custScaleY="105769" custRadScaleRad="160573" custRadScaleInc="346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9045FEE-3A8D-452C-ACE4-BE0D8BCE481E}" srcId="{45BDB3D6-DA87-499C-B334-38A064CFF2EE}" destId="{FB792078-2DCB-41FB-857C-70C399700505}" srcOrd="0" destOrd="0" parTransId="{18BAA220-F2F1-4932-A3E5-CFC781D4FC4C}" sibTransId="{5CFDEB19-3060-4F84-A3F5-533F0F60E015}"/>
    <dgm:cxn modelId="{06A33DD0-1374-43A7-8957-A01196C0D5F7}" srcId="{FB792078-2DCB-41FB-857C-70C399700505}" destId="{96F17A07-413B-4919-BFE7-E9573700E30A}" srcOrd="3" destOrd="0" parTransId="{D57D87F6-2F99-450E-96B3-A775704B8C8E}" sibTransId="{D0EA12C0-CC9F-4B36-BB27-6CE1DEF9B286}"/>
    <dgm:cxn modelId="{D87F3178-E3BF-43C9-B1EF-EC5B6EC62638}" type="presOf" srcId="{D57D87F6-2F99-450E-96B3-A775704B8C8E}" destId="{2BEC6201-B53F-4500-A233-2D460C110B15}" srcOrd="0" destOrd="0" presId="urn:microsoft.com/office/officeart/2005/8/layout/radial5"/>
    <dgm:cxn modelId="{B4616EA4-C2D9-418B-940D-0B444C17C9FF}" type="presOf" srcId="{FB792078-2DCB-41FB-857C-70C399700505}" destId="{BE737374-200A-4C5B-A540-ACAE27C00955}" srcOrd="0" destOrd="0" presId="urn:microsoft.com/office/officeart/2005/8/layout/radial5"/>
    <dgm:cxn modelId="{27D4D7D0-044E-4867-89BF-58B16A1BF407}" type="presOf" srcId="{CE38AB9A-84D2-4C2E-8095-11A52141181F}" destId="{6B635412-77CB-46F2-B217-5AEDA38DBB5C}" srcOrd="0" destOrd="0" presId="urn:microsoft.com/office/officeart/2005/8/layout/radial5"/>
    <dgm:cxn modelId="{84CDB12C-B9E7-40D5-BF68-7F18D4DD9F93}" srcId="{FB792078-2DCB-41FB-857C-70C399700505}" destId="{0517A015-FA1F-47A9-A193-2F82B985A828}" srcOrd="0" destOrd="0" parTransId="{FDD72AED-2F82-471F-9037-419783690BC7}" sibTransId="{6B775A33-EC04-4882-B7AA-A767BBE02C80}"/>
    <dgm:cxn modelId="{AC0F9F0E-75D3-4353-93C1-9C9B14F9F02F}" type="presOf" srcId="{0517A015-FA1F-47A9-A193-2F82B985A828}" destId="{50115B76-AB6E-443A-9D6A-5C9D620D9DF2}" srcOrd="0" destOrd="0" presId="urn:microsoft.com/office/officeart/2005/8/layout/radial5"/>
    <dgm:cxn modelId="{2549497C-9140-413C-8F2A-8E5CED6425ED}" type="presOf" srcId="{FFAA60CC-7EE7-47FD-BF4E-A979CA82A627}" destId="{4C2D80BE-22AB-418C-A2AF-A961151C7FF1}" srcOrd="1" destOrd="0" presId="urn:microsoft.com/office/officeart/2005/8/layout/radial5"/>
    <dgm:cxn modelId="{14059213-B28F-4D01-88CB-0EB520441A3F}" type="presOf" srcId="{FDD72AED-2F82-471F-9037-419783690BC7}" destId="{952BA20F-3426-4AB2-B7A7-82346A8F45E5}" srcOrd="0" destOrd="0" presId="urn:microsoft.com/office/officeart/2005/8/layout/radial5"/>
    <dgm:cxn modelId="{B70F8638-F6A5-42C9-888D-48037D718487}" srcId="{FB792078-2DCB-41FB-857C-70C399700505}" destId="{A1055714-D44F-4843-964D-0B630AF9F0FE}" srcOrd="2" destOrd="0" parTransId="{FFAA60CC-7EE7-47FD-BF4E-A979CA82A627}" sibTransId="{11AF0B79-C015-45D2-B83C-526F38F09B21}"/>
    <dgm:cxn modelId="{8F54751D-D388-4708-8B7F-055CD2FDC47B}" type="presOf" srcId="{BDB7EC6C-9EF1-4684-8136-A304F7AF8BF9}" destId="{2488D7B0-4A7A-47AD-A655-1729D460B481}" srcOrd="0" destOrd="0" presId="urn:microsoft.com/office/officeart/2005/8/layout/radial5"/>
    <dgm:cxn modelId="{C70D0CD4-410F-43EE-95C9-65902D9323FE}" type="presOf" srcId="{96F17A07-413B-4919-BFE7-E9573700E30A}" destId="{8D678F23-9C62-4CE6-93F1-854DF8FDD24F}" srcOrd="0" destOrd="0" presId="urn:microsoft.com/office/officeart/2005/8/layout/radial5"/>
    <dgm:cxn modelId="{DDD2F398-908D-4A2E-AEE3-3F3B39785D25}" type="presOf" srcId="{CE38AB9A-84D2-4C2E-8095-11A52141181F}" destId="{6C19EE2F-78F6-41EA-904B-3F1F609B3CAD}" srcOrd="1" destOrd="0" presId="urn:microsoft.com/office/officeart/2005/8/layout/radial5"/>
    <dgm:cxn modelId="{8717C1F2-9D6B-4186-8A95-5225FF973275}" type="presOf" srcId="{FFAA60CC-7EE7-47FD-BF4E-A979CA82A627}" destId="{299D2C80-6F1D-4980-B30E-26B73091A07C}" srcOrd="0" destOrd="0" presId="urn:microsoft.com/office/officeart/2005/8/layout/radial5"/>
    <dgm:cxn modelId="{48DD7600-EAF1-4F04-AA2B-CCCCC99A97BB}" type="presOf" srcId="{FDD72AED-2F82-471F-9037-419783690BC7}" destId="{BAE678A0-1C03-4D8D-BB43-19401B9E042B}" srcOrd="1" destOrd="0" presId="urn:microsoft.com/office/officeart/2005/8/layout/radial5"/>
    <dgm:cxn modelId="{2ECDB8A4-BD35-4102-8A9C-EAB41E2D7D7B}" type="presOf" srcId="{45BDB3D6-DA87-499C-B334-38A064CFF2EE}" destId="{4CBCCBB5-2F57-46BC-8D74-DDAF9E6D1090}" srcOrd="0" destOrd="0" presId="urn:microsoft.com/office/officeart/2005/8/layout/radial5"/>
    <dgm:cxn modelId="{A7458DAE-F193-4930-AB3D-9D9B196C0808}" type="presOf" srcId="{A1055714-D44F-4843-964D-0B630AF9F0FE}" destId="{12DB59F3-E701-4FDB-860B-884DE8C87E23}" srcOrd="0" destOrd="0" presId="urn:microsoft.com/office/officeart/2005/8/layout/radial5"/>
    <dgm:cxn modelId="{3FE08F16-2A9B-477A-B98F-739EA9332C20}" srcId="{FB792078-2DCB-41FB-857C-70C399700505}" destId="{BDB7EC6C-9EF1-4684-8136-A304F7AF8BF9}" srcOrd="1" destOrd="0" parTransId="{CE38AB9A-84D2-4C2E-8095-11A52141181F}" sibTransId="{004EB827-2052-4D93-9CF8-CFBEC7712D0F}"/>
    <dgm:cxn modelId="{FE78E244-E657-4EB1-8201-5E91F8DD0015}" type="presOf" srcId="{D57D87F6-2F99-450E-96B3-A775704B8C8E}" destId="{07AE18F0-9FC2-4575-BAAF-ADFA5FB90676}" srcOrd="1" destOrd="0" presId="urn:microsoft.com/office/officeart/2005/8/layout/radial5"/>
    <dgm:cxn modelId="{EF2D3FF9-188E-45DB-9355-2C3959706A11}" type="presParOf" srcId="{4CBCCBB5-2F57-46BC-8D74-DDAF9E6D1090}" destId="{BE737374-200A-4C5B-A540-ACAE27C00955}" srcOrd="0" destOrd="0" presId="urn:microsoft.com/office/officeart/2005/8/layout/radial5"/>
    <dgm:cxn modelId="{BF792639-B0BF-4896-981C-47A91B4D179D}" type="presParOf" srcId="{4CBCCBB5-2F57-46BC-8D74-DDAF9E6D1090}" destId="{952BA20F-3426-4AB2-B7A7-82346A8F45E5}" srcOrd="1" destOrd="0" presId="urn:microsoft.com/office/officeart/2005/8/layout/radial5"/>
    <dgm:cxn modelId="{BC719BF9-813E-4C8B-81E2-54772B6A570E}" type="presParOf" srcId="{952BA20F-3426-4AB2-B7A7-82346A8F45E5}" destId="{BAE678A0-1C03-4D8D-BB43-19401B9E042B}" srcOrd="0" destOrd="0" presId="urn:microsoft.com/office/officeart/2005/8/layout/radial5"/>
    <dgm:cxn modelId="{BF163033-AA10-4BAB-92FA-F84A21A27EFB}" type="presParOf" srcId="{4CBCCBB5-2F57-46BC-8D74-DDAF9E6D1090}" destId="{50115B76-AB6E-443A-9D6A-5C9D620D9DF2}" srcOrd="2" destOrd="0" presId="urn:microsoft.com/office/officeart/2005/8/layout/radial5"/>
    <dgm:cxn modelId="{5685229F-5675-4DAB-8DCC-05DBB9EE540E}" type="presParOf" srcId="{4CBCCBB5-2F57-46BC-8D74-DDAF9E6D1090}" destId="{6B635412-77CB-46F2-B217-5AEDA38DBB5C}" srcOrd="3" destOrd="0" presId="urn:microsoft.com/office/officeart/2005/8/layout/radial5"/>
    <dgm:cxn modelId="{356C4CD0-8DB0-461B-9A2A-BC6C139C4522}" type="presParOf" srcId="{6B635412-77CB-46F2-B217-5AEDA38DBB5C}" destId="{6C19EE2F-78F6-41EA-904B-3F1F609B3CAD}" srcOrd="0" destOrd="0" presId="urn:microsoft.com/office/officeart/2005/8/layout/radial5"/>
    <dgm:cxn modelId="{CB3BBCD7-0F70-487A-8530-2C85DA8DEE6B}" type="presParOf" srcId="{4CBCCBB5-2F57-46BC-8D74-DDAF9E6D1090}" destId="{2488D7B0-4A7A-47AD-A655-1729D460B481}" srcOrd="4" destOrd="0" presId="urn:microsoft.com/office/officeart/2005/8/layout/radial5"/>
    <dgm:cxn modelId="{63EC01FD-CA80-44AC-9D5E-126682A97E2D}" type="presParOf" srcId="{4CBCCBB5-2F57-46BC-8D74-DDAF9E6D1090}" destId="{299D2C80-6F1D-4980-B30E-26B73091A07C}" srcOrd="5" destOrd="0" presId="urn:microsoft.com/office/officeart/2005/8/layout/radial5"/>
    <dgm:cxn modelId="{4112DCDB-F89F-407B-889F-86181B181CD6}" type="presParOf" srcId="{299D2C80-6F1D-4980-B30E-26B73091A07C}" destId="{4C2D80BE-22AB-418C-A2AF-A961151C7FF1}" srcOrd="0" destOrd="0" presId="urn:microsoft.com/office/officeart/2005/8/layout/radial5"/>
    <dgm:cxn modelId="{60C09931-9DE5-4C0B-A2C5-C43292E86942}" type="presParOf" srcId="{4CBCCBB5-2F57-46BC-8D74-DDAF9E6D1090}" destId="{12DB59F3-E701-4FDB-860B-884DE8C87E23}" srcOrd="6" destOrd="0" presId="urn:microsoft.com/office/officeart/2005/8/layout/radial5"/>
    <dgm:cxn modelId="{9FC19C3D-2045-4126-996B-4EA625CB4287}" type="presParOf" srcId="{4CBCCBB5-2F57-46BC-8D74-DDAF9E6D1090}" destId="{2BEC6201-B53F-4500-A233-2D460C110B15}" srcOrd="7" destOrd="0" presId="urn:microsoft.com/office/officeart/2005/8/layout/radial5"/>
    <dgm:cxn modelId="{F6679D79-E5C3-4B21-A842-E0B9AAE593B9}" type="presParOf" srcId="{2BEC6201-B53F-4500-A233-2D460C110B15}" destId="{07AE18F0-9FC2-4575-BAAF-ADFA5FB90676}" srcOrd="0" destOrd="0" presId="urn:microsoft.com/office/officeart/2005/8/layout/radial5"/>
    <dgm:cxn modelId="{4E5B5674-FE37-45A0-AFD8-3F0608D3DAD6}" type="presParOf" srcId="{4CBCCBB5-2F57-46BC-8D74-DDAF9E6D1090}" destId="{8D678F23-9C62-4CE6-93F1-854DF8FDD24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8634B-4398-4BF4-A9C3-8539663875B0}">
      <dsp:nvSpPr>
        <dsp:cNvPr id="0" name=""/>
        <dsp:cNvSpPr/>
      </dsp:nvSpPr>
      <dsp:spPr>
        <a:xfrm>
          <a:off x="66918" y="1252434"/>
          <a:ext cx="2716387" cy="1573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Profiling: Kompetenzen/</a:t>
          </a:r>
          <a:br>
            <a:rPr lang="de-DE" sz="1300" kern="1200" dirty="0" smtClean="0"/>
          </a:br>
          <a:r>
            <a:rPr lang="de-DE" sz="1300" kern="1200" dirty="0" smtClean="0"/>
            <a:t>Potentialanalyse </a:t>
          </a:r>
          <a:endParaRPr lang="de-DE" sz="1300" kern="1200" dirty="0"/>
        </a:p>
      </dsp:txBody>
      <dsp:txXfrm>
        <a:off x="853718" y="1252434"/>
        <a:ext cx="1142788" cy="1573599"/>
      </dsp:txXfrm>
    </dsp:sp>
    <dsp:sp modelId="{B71B6133-D520-438E-BBB5-2B18C575D89A}">
      <dsp:nvSpPr>
        <dsp:cNvPr id="0" name=""/>
        <dsp:cNvSpPr/>
      </dsp:nvSpPr>
      <dsp:spPr>
        <a:xfrm>
          <a:off x="2207988" y="1369848"/>
          <a:ext cx="2193672" cy="13805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Ziele festlegen  </a:t>
          </a:r>
          <a:endParaRPr lang="de-DE" sz="1300" kern="1200" dirty="0"/>
        </a:p>
      </dsp:txBody>
      <dsp:txXfrm>
        <a:off x="2898255" y="1369848"/>
        <a:ext cx="813138" cy="1380534"/>
      </dsp:txXfrm>
    </dsp:sp>
    <dsp:sp modelId="{44BA4391-122D-435F-A842-DAEF130FE3E0}">
      <dsp:nvSpPr>
        <dsp:cNvPr id="0" name=""/>
        <dsp:cNvSpPr/>
      </dsp:nvSpPr>
      <dsp:spPr>
        <a:xfrm>
          <a:off x="3944530" y="1390634"/>
          <a:ext cx="2485877" cy="1338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Strategie bestimmen </a:t>
          </a:r>
          <a:endParaRPr lang="de-DE" sz="1300" kern="1200" dirty="0"/>
        </a:p>
      </dsp:txBody>
      <dsp:txXfrm>
        <a:off x="4614011" y="1390634"/>
        <a:ext cx="1146915" cy="1338962"/>
      </dsp:txXfrm>
    </dsp:sp>
    <dsp:sp modelId="{B5375F45-AFEC-4F34-80CF-7B661A7D41E0}">
      <dsp:nvSpPr>
        <dsp:cNvPr id="0" name=""/>
        <dsp:cNvSpPr/>
      </dsp:nvSpPr>
      <dsp:spPr>
        <a:xfrm>
          <a:off x="5973276" y="1404263"/>
          <a:ext cx="2088597" cy="13117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Umsetzung und Anpassung</a:t>
          </a:r>
          <a:endParaRPr lang="de-DE" sz="1100" kern="1200" dirty="0"/>
        </a:p>
      </dsp:txBody>
      <dsp:txXfrm>
        <a:off x="6629128" y="1404263"/>
        <a:ext cx="776893" cy="1311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37374-200A-4C5B-A540-ACAE27C00955}">
      <dsp:nvSpPr>
        <dsp:cNvPr id="0" name=""/>
        <dsp:cNvSpPr/>
      </dsp:nvSpPr>
      <dsp:spPr>
        <a:xfrm>
          <a:off x="3057111" y="1651086"/>
          <a:ext cx="1858889" cy="132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Ressourcen fokussieren </a:t>
          </a:r>
          <a:endParaRPr lang="de-DE" sz="1600" b="1" kern="1200" dirty="0"/>
        </a:p>
      </dsp:txBody>
      <dsp:txXfrm>
        <a:off x="3329339" y="1844705"/>
        <a:ext cx="1314433" cy="934876"/>
      </dsp:txXfrm>
    </dsp:sp>
    <dsp:sp modelId="{952BA20F-3426-4AB2-B7A7-82346A8F45E5}">
      <dsp:nvSpPr>
        <dsp:cNvPr id="0" name=""/>
        <dsp:cNvSpPr/>
      </dsp:nvSpPr>
      <dsp:spPr>
        <a:xfrm rot="16200000">
          <a:off x="3871767" y="1234469"/>
          <a:ext cx="229578" cy="41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3906204" y="1351518"/>
        <a:ext cx="160705" cy="247838"/>
      </dsp:txXfrm>
    </dsp:sp>
    <dsp:sp modelId="{50115B76-AB6E-443A-9D6A-5C9D620D9DF2}">
      <dsp:nvSpPr>
        <dsp:cNvPr id="0" name=""/>
        <dsp:cNvSpPr/>
      </dsp:nvSpPr>
      <dsp:spPr>
        <a:xfrm>
          <a:off x="2834039" y="3031"/>
          <a:ext cx="2305032" cy="1214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Hypothetische Fragen -&gt;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Wunderfrage</a:t>
          </a:r>
          <a:endParaRPr lang="de-DE" sz="1800" b="1" kern="1200" dirty="0"/>
        </a:p>
      </dsp:txBody>
      <dsp:txXfrm>
        <a:off x="3171603" y="180947"/>
        <a:ext cx="1629904" cy="859056"/>
      </dsp:txXfrm>
    </dsp:sp>
    <dsp:sp modelId="{6B635412-77CB-46F2-B217-5AEDA38DBB5C}">
      <dsp:nvSpPr>
        <dsp:cNvPr id="0" name=""/>
        <dsp:cNvSpPr/>
      </dsp:nvSpPr>
      <dsp:spPr>
        <a:xfrm rot="29214">
          <a:off x="4992768" y="2114950"/>
          <a:ext cx="185115" cy="41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4992769" y="2197326"/>
        <a:ext cx="129581" cy="247838"/>
      </dsp:txXfrm>
    </dsp:sp>
    <dsp:sp modelId="{2488D7B0-4A7A-47AD-A655-1729D460B481}">
      <dsp:nvSpPr>
        <dsp:cNvPr id="0" name=""/>
        <dsp:cNvSpPr/>
      </dsp:nvSpPr>
      <dsp:spPr>
        <a:xfrm>
          <a:off x="5265075" y="1651077"/>
          <a:ext cx="2319903" cy="13635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Systemische Fragen</a:t>
          </a:r>
          <a:endParaRPr lang="de-DE" sz="1800" b="1" kern="1200" dirty="0"/>
        </a:p>
      </dsp:txBody>
      <dsp:txXfrm>
        <a:off x="5604817" y="1850769"/>
        <a:ext cx="1640419" cy="964195"/>
      </dsp:txXfrm>
    </dsp:sp>
    <dsp:sp modelId="{299D2C80-6F1D-4980-B30E-26B73091A07C}">
      <dsp:nvSpPr>
        <dsp:cNvPr id="0" name=""/>
        <dsp:cNvSpPr/>
      </dsp:nvSpPr>
      <dsp:spPr>
        <a:xfrm rot="5400000">
          <a:off x="3871767" y="2976756"/>
          <a:ext cx="229578" cy="41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3906204" y="3024932"/>
        <a:ext cx="160705" cy="247838"/>
      </dsp:txXfrm>
    </dsp:sp>
    <dsp:sp modelId="{12DB59F3-E701-4FDB-860B-884DE8C87E23}">
      <dsp:nvSpPr>
        <dsp:cNvPr id="0" name=""/>
        <dsp:cNvSpPr/>
      </dsp:nvSpPr>
      <dsp:spPr>
        <a:xfrm>
          <a:off x="2788536" y="3406367"/>
          <a:ext cx="2396040" cy="12148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Visualisierung</a:t>
          </a:r>
          <a:endParaRPr lang="de-DE" sz="1800" b="1" kern="1200" dirty="0"/>
        </a:p>
      </dsp:txBody>
      <dsp:txXfrm>
        <a:off x="3139428" y="3584283"/>
        <a:ext cx="1694256" cy="859056"/>
      </dsp:txXfrm>
    </dsp:sp>
    <dsp:sp modelId="{2BEC6201-B53F-4500-A233-2D460C110B15}">
      <dsp:nvSpPr>
        <dsp:cNvPr id="0" name=""/>
        <dsp:cNvSpPr/>
      </dsp:nvSpPr>
      <dsp:spPr>
        <a:xfrm rot="10894505">
          <a:off x="2689239" y="2073521"/>
          <a:ext cx="260517" cy="413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 rot="10800000">
        <a:off x="2767379" y="2157207"/>
        <a:ext cx="182362" cy="247838"/>
      </dsp:txXfrm>
    </dsp:sp>
    <dsp:sp modelId="{8D678F23-9C62-4CE6-93F1-854DF8FDD24F}">
      <dsp:nvSpPr>
        <dsp:cNvPr id="0" name=""/>
        <dsp:cNvSpPr/>
      </dsp:nvSpPr>
      <dsp:spPr>
        <a:xfrm>
          <a:off x="0" y="1595347"/>
          <a:ext cx="2568384" cy="12849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Arbeit mit Biografien -&gt; Aktivitäts-bereichen</a:t>
          </a:r>
          <a:endParaRPr lang="de-DE" sz="1800" b="1" kern="1200" dirty="0"/>
        </a:p>
      </dsp:txBody>
      <dsp:txXfrm>
        <a:off x="376131" y="1783527"/>
        <a:ext cx="1816122" cy="908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0.51923</cdr:x>
      <cdr:y>0.1875</cdr:y>
    </cdr:from>
    <cdr:to>
      <cdr:x>0.96154</cdr:x>
      <cdr:y>0.625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888432" y="864096"/>
          <a:ext cx="3312368" cy="201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0.5</cdr:x>
      <cdr:y>0.01563</cdr:y>
    </cdr:from>
    <cdr:to>
      <cdr:x>1</cdr:x>
      <cdr:y>0.3125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3744416" y="72008"/>
          <a:ext cx="3744416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3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Ich sehe was, was du nicht siehst!</a:t>
          </a:r>
          <a:endParaRPr lang="de-DE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0.5668</cdr:x>
      <cdr:y>0.44635</cdr:y>
    </cdr:from>
    <cdr:to>
      <cdr:x>0.98584</cdr:x>
      <cdr:y>0.97662</cdr:y>
    </cdr:to>
    <cdr:pic>
      <cdr:nvPicPr>
        <cdr:cNvPr id="8" name="Bild 4" descr="/Users/DJost/Pictures/Fotos-Mediathek.photoslibrary/Thumbnails/2016/11/13/20161113-162308/3%VPRZ%BQ%2XGGWR%sijPw/thumb_IMG_1033_1024.jpg"/>
        <cdr:cNvPicPr/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7879" t="11818" r="14520"/>
        <a:stretch xmlns:a="http://schemas.openxmlformats.org/drawingml/2006/main"/>
      </cdr:blipFill>
      <cdr:spPr bwMode="auto">
        <a:xfrm xmlns:a="http://schemas.openxmlformats.org/drawingml/2006/main">
          <a:off x="4285456" y="1992709"/>
          <a:ext cx="3168352" cy="2367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5700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0" y="5"/>
            <a:ext cx="2946400" cy="495700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7C967404-156E-47EB-9877-E087AC5685E3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62"/>
            <a:ext cx="2946400" cy="495700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0" y="9429362"/>
            <a:ext cx="2946400" cy="495700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1D7242E3-06F1-4C75-A171-9FD46FAE3E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680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09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473"/>
            <a:ext cx="5435600" cy="446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4" rIns="91425" bIns="45714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429362"/>
            <a:ext cx="2946400" cy="495700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5700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>
          <a:xfrm>
            <a:off x="3849690" y="3"/>
            <a:ext cx="2946400" cy="495700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F5A85667-3F49-4250-BE36-49FB17FAAB2E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849690" y="9429362"/>
            <a:ext cx="2946400" cy="495700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9B01A3C9-0BCF-401E-AB78-2159E2565C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45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marR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53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46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6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5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/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7632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Name des Referenten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9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5999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Textinhalte in Kombination mit einem Bild kann so platziert werden. Bild ist oben bündig zum Text zu platzieren.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Text ist in Arial Regular 20/24 gehalten und sollte nur bei großen Textmengen auf 16/20 gesetzt werden.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2088001"/>
            <a:ext cx="3798887" cy="4325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Abbildung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33425" y="2025650"/>
            <a:ext cx="7453313" cy="43878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Grafik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31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39742" y="2358428"/>
            <a:ext cx="7662000" cy="4109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Textfeld für die grafische</a:t>
            </a:r>
            <a:br>
              <a:rPr lang="de-DE" dirty="0" smtClean="0"/>
            </a:br>
            <a:r>
              <a:rPr lang="de-DE" dirty="0" smtClean="0"/>
              <a:t>Akzentuierung eines</a:t>
            </a:r>
            <a:br>
              <a:rPr lang="de-DE" dirty="0" smtClean="0"/>
            </a:br>
            <a:r>
              <a:rPr lang="de-DE" dirty="0" smtClean="0"/>
              <a:t>Inhalts in Arial 33/38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82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72000"/>
            <a:ext cx="7632000" cy="7391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Trennseite mit Bild, optionaler Text. Her steht die Überschrift zu diesem Teil des Kapitels.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6372000"/>
            <a:ext cx="7632000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Optionaler Text: Ansatzpunkte, Potentiale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2448000"/>
            <a:ext cx="7632000" cy="1016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500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„Bei der Trennseite die Kernaussage prägnant einsetzen.“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43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2015999"/>
            <a:ext cx="7632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br>
              <a:rPr lang="de-DE" dirty="0" smtClean="0"/>
            </a:br>
            <a:r>
              <a:rPr lang="de-DE" dirty="0" smtClean="0"/>
              <a:t>Fließtext oder Aufzählungspunkt.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808000"/>
            <a:ext cx="7632000" cy="199541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625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950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</a:t>
            </a:r>
          </a:p>
          <a:p>
            <a:pPr lvl="1"/>
            <a:r>
              <a:rPr lang="de-DE" dirty="0" smtClean="0"/>
              <a:t>Zweite Ebene 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18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5999"/>
            <a:ext cx="3780000" cy="2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625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950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</a:t>
            </a:r>
          </a:p>
          <a:p>
            <a:pPr lvl="1"/>
            <a:r>
              <a:rPr lang="de-DE" dirty="0" smtClean="0"/>
              <a:t>Zweite Ebene 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90000" y="2015999"/>
            <a:ext cx="3780000" cy="2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 smtClean="0"/>
              <a:t>Aufzählungspunkt</a:t>
            </a:r>
          </a:p>
          <a:p>
            <a:pPr marL="809625" lvl="1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Zweite Ebene </a:t>
            </a:r>
          </a:p>
          <a:p>
            <a:pPr marL="809625" lvl="1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marL="1123950" lvl="2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1123950" lvl="2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4158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6000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Textinhalte in Kombination mit einem Bild kann so platziert werden. Bild ist oben bündig zum Text zu platzieren.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Text ist in Arial Regular 20/24 gehalten und sollte nur bei großen Textmengen auf 16/20 gesetzt werden.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2088000"/>
            <a:ext cx="3603625" cy="2748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Abbildung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5999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Textinhalte in Kombination mit einem Bild kann so platziert werden. Bild ist oben bündig zum Text zu platzieren.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Text ist in Arial Regular 20/24 gehalten und sollte nur bei großen Textmengen auf 16/20 gesetzt werden.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2088001"/>
            <a:ext cx="3798887" cy="4325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Abbildung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52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5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6840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Name des Referenten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6" y="453559"/>
            <a:ext cx="1619250" cy="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33425" y="2025650"/>
            <a:ext cx="7453313" cy="43878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Grafik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75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39742" y="2358428"/>
            <a:ext cx="7662000" cy="4109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Textfeld für die grafische</a:t>
            </a:r>
            <a:br>
              <a:rPr lang="de-DE" dirty="0" smtClean="0"/>
            </a:br>
            <a:r>
              <a:rPr lang="de-DE" dirty="0" smtClean="0"/>
              <a:t>Akzentuierung eines</a:t>
            </a:r>
            <a:br>
              <a:rPr lang="de-DE" dirty="0" smtClean="0"/>
            </a:br>
            <a:r>
              <a:rPr lang="de-DE" dirty="0" smtClean="0"/>
              <a:t>Inhalts in Arial 33/38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00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72000"/>
            <a:ext cx="7632000" cy="7391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Trennseite mit Bild, optionaler Text. Her steht die Überschrift zu diesem Teil des Kapitels.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6372000"/>
            <a:ext cx="7632000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Optionaler Text: Ansatzpunkte, Potentiale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07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6"/>
          <p:cNvSpPr>
            <a:spLocks noChangeShapeType="1"/>
          </p:cNvSpPr>
          <p:nvPr userDrawn="1"/>
        </p:nvSpPr>
        <p:spPr bwMode="auto">
          <a:xfrm>
            <a:off x="515281" y="1151279"/>
            <a:ext cx="876905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723" tIns="45860" rIns="91723" bIns="45860">
            <a:spAutoFit/>
          </a:bodyPr>
          <a:lstStyle/>
          <a:p>
            <a:pPr defTabSz="4588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799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4907" y="2802574"/>
            <a:ext cx="8244283" cy="27540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498" b="1" baseline="0"/>
            </a:lvl1pPr>
            <a:lvl2pPr>
              <a:defRPr sz="1999" baseline="0"/>
            </a:lvl2pPr>
            <a:lvl4pPr>
              <a:defRPr/>
            </a:lvl4pPr>
          </a:lstStyle>
          <a:p>
            <a:pPr marL="0" indent="0">
              <a:buNone/>
            </a:pPr>
            <a:r>
              <a:rPr lang="de-DE" dirty="0" smtClean="0"/>
              <a:t>Das ist eine Trennseite</a:t>
            </a:r>
            <a:br>
              <a:rPr lang="de-DE" dirty="0" smtClean="0"/>
            </a:br>
            <a:r>
              <a:rPr lang="de-DE" dirty="0" smtClean="0"/>
              <a:t>mit einer dreizeiligen Headline,</a:t>
            </a:r>
            <a:br>
              <a:rPr lang="de-DE" dirty="0" smtClean="0"/>
            </a:br>
            <a:r>
              <a:rPr lang="de-DE" dirty="0" smtClean="0"/>
              <a:t>die hier endet.</a:t>
            </a:r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28" y="102542"/>
            <a:ext cx="9180513" cy="1054404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8201026" y="6661045"/>
            <a:ext cx="979487" cy="227119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88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35" y="206400"/>
            <a:ext cx="976288" cy="71400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40" y="156214"/>
            <a:ext cx="1335495" cy="9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6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28" y="102542"/>
            <a:ext cx="9180513" cy="1054404"/>
          </a:xfrm>
          <a:prstGeom prst="rect">
            <a:avLst/>
          </a:prstGeom>
        </p:spPr>
      </p:pic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515281" y="1151279"/>
            <a:ext cx="876905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723" tIns="45860" rIns="91723" bIns="45860">
            <a:spAutoFit/>
          </a:bodyPr>
          <a:lstStyle/>
          <a:p>
            <a:pPr defTabSz="4588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799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5282" y="2169457"/>
            <a:ext cx="8223906" cy="435817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399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1842" y="1760566"/>
            <a:ext cx="8237347" cy="30425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699" b="0" baseline="0"/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>Weitere Details zur Darstellung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4936" y="343223"/>
            <a:ext cx="8247426" cy="81298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399" b="1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8296" y="1425566"/>
            <a:ext cx="8244066" cy="30425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999" b="1" baseline="0"/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>Inhaltsbeschreibung / Kennzahl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35" y="206400"/>
            <a:ext cx="976288" cy="71400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40" y="156214"/>
            <a:ext cx="1335495" cy="947059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3759503" y="6632272"/>
            <a:ext cx="171829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www.bestwsg-hdba.de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28" y="102542"/>
            <a:ext cx="9180513" cy="1054404"/>
          </a:xfrm>
          <a:prstGeom prst="rect">
            <a:avLst/>
          </a:prstGeom>
        </p:spPr>
      </p:pic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5282" y="2169457"/>
            <a:ext cx="8223906" cy="435817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399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>Diagramme bitte innerhalb der Führungslinien erstellen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Position:</a:t>
            </a:r>
            <a:br>
              <a:rPr lang="de-DE" dirty="0" smtClean="0"/>
            </a:br>
            <a:r>
              <a:rPr lang="de-DE" dirty="0" smtClean="0"/>
              <a:t>Vertikal: 6 cm, Horizontal: 1,5 cm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Maximale Größe:</a:t>
            </a:r>
            <a:br>
              <a:rPr lang="de-DE" dirty="0" smtClean="0"/>
            </a:br>
            <a:r>
              <a:rPr lang="de-DE" dirty="0" smtClean="0"/>
              <a:t>Höhe: 11,7 cm</a:t>
            </a:r>
            <a:br>
              <a:rPr lang="de-DE" dirty="0" smtClean="0"/>
            </a:br>
            <a:r>
              <a:rPr lang="de-DE" dirty="0" smtClean="0"/>
              <a:t>Breite: 22,8</a:t>
            </a:r>
          </a:p>
          <a:p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1842" y="1760566"/>
            <a:ext cx="8237347" cy="30425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699" b="0" baseline="0"/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>Weitere Details zur Darstellung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494936" y="343223"/>
            <a:ext cx="8247426" cy="81298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399" b="1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8296" y="1425566"/>
            <a:ext cx="8244066" cy="30425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999" b="1" baseline="0"/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>Inhaltsbeschreibung / Kennzahl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35" y="206400"/>
            <a:ext cx="976288" cy="7140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40" y="156214"/>
            <a:ext cx="1335495" cy="9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28" y="102542"/>
            <a:ext cx="9180513" cy="1054404"/>
          </a:xfrm>
          <a:prstGeom prst="rect">
            <a:avLst/>
          </a:prstGeom>
        </p:spPr>
      </p:pic>
      <p:sp>
        <p:nvSpPr>
          <p:cNvPr id="31" name="Line 16"/>
          <p:cNvSpPr>
            <a:spLocks noChangeShapeType="1"/>
          </p:cNvSpPr>
          <p:nvPr userDrawn="1"/>
        </p:nvSpPr>
        <p:spPr bwMode="auto">
          <a:xfrm>
            <a:off x="515281" y="1151279"/>
            <a:ext cx="876905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91723" tIns="45860" rIns="91723" bIns="45860">
            <a:spAutoFit/>
          </a:bodyPr>
          <a:lstStyle/>
          <a:p>
            <a:pPr defTabSz="4588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799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1842" y="1760566"/>
            <a:ext cx="8237347" cy="30425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699" b="0" baseline="0"/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>Weitere Details zur Darstellung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15282" y="2168509"/>
            <a:ext cx="8223906" cy="203973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399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Auch Multicharts und Schaubilder sind möglich!</a:t>
            </a:r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494937" y="343223"/>
            <a:ext cx="8244251" cy="81298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399" b="1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Eingabe Botschaft, Überschrift</a:t>
            </a:r>
            <a:br>
              <a:rPr lang="de-DE" dirty="0" smtClean="0"/>
            </a:br>
            <a:r>
              <a:rPr lang="de-DE" dirty="0" smtClean="0"/>
              <a:t>Eingabe Botschaft, Überschrift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8296" y="1425566"/>
            <a:ext cx="8240892" cy="30425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999" b="1" baseline="0"/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>Inhaltsbeschreibung / Kennzahl</a:t>
            </a:r>
            <a:endParaRPr lang="de-D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9009"/>
            <a:ext cx="5652000" cy="2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</a:rPr>
              <a:t>Thema, 0. Monat 2014, © Hochschule der Bundesagentur für Arbeit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35" y="206400"/>
            <a:ext cx="976288" cy="71400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40" y="156214"/>
            <a:ext cx="1335495" cy="9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7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7" y="6651949"/>
            <a:ext cx="2152650" cy="20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828" y="102542"/>
            <a:ext cx="9180513" cy="1054404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9009"/>
            <a:ext cx="5652000" cy="2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</a:rPr>
              <a:t>Thema, 0. Monat 2014, © Hochschule der Bundesagentur für Arbeit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2" y="6203635"/>
            <a:ext cx="1289304" cy="5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15281" y="474227"/>
            <a:ext cx="8223738" cy="6053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99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999" baseline="0"/>
            </a:lvl2pPr>
            <a:lvl4pPr>
              <a:defRPr/>
            </a:lvl4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Platz für große Grafiken / Diagramme / </a:t>
            </a:r>
            <a:r>
              <a:rPr lang="de-DE" dirty="0" err="1" smtClean="0"/>
              <a:t>Flowcharts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35" y="206400"/>
            <a:ext cx="976288" cy="7140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40" y="156214"/>
            <a:ext cx="1335495" cy="9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4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80513" cy="6888163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88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197" y="4426283"/>
            <a:ext cx="7803436" cy="1368066"/>
          </a:xfrm>
        </p:spPr>
        <p:txBody>
          <a:bodyPr anchor="t"/>
          <a:lstStyle>
            <a:lvl1pPr algn="l">
              <a:defRPr sz="4016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5197" y="2919498"/>
            <a:ext cx="7803436" cy="1506785"/>
          </a:xfrm>
        </p:spPr>
        <p:txBody>
          <a:bodyPr anchor="b"/>
          <a:lstStyle>
            <a:lvl1pPr marL="0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1pPr>
            <a:lvl2pPr marL="459029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2pPr>
            <a:lvl3pPr marL="91805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37708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115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14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17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20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23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www.bestwsg-hdba.de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79368" y="6384307"/>
            <a:ext cx="2142120" cy="366731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83" y="46762"/>
            <a:ext cx="1426957" cy="104401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0" y="46762"/>
            <a:ext cx="1951979" cy="13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1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19999" y="2053420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5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7632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Name des Referenten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7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053420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5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6840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Name des Referenten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6" y="453559"/>
            <a:ext cx="1619250" cy="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8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614561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4"/>
            <a:ext cx="7632000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Titelfolie ohne Bild.</a:t>
            </a:r>
            <a:br>
              <a:rPr lang="de-DE" dirty="0" smtClean="0"/>
            </a:br>
            <a:r>
              <a:rPr lang="de-DE" dirty="0" smtClean="0"/>
              <a:t>Auf dieser Folie können Sie mehr</a:t>
            </a:r>
            <a:br>
              <a:rPr lang="de-DE" dirty="0" smtClean="0"/>
            </a:br>
            <a:r>
              <a:rPr lang="de-DE" dirty="0" smtClean="0"/>
              <a:t>Inhalte unterbringen.	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7632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Name des Referenten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615410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4"/>
            <a:ext cx="7632000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lang="de-DE" sz="3300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DE" dirty="0" smtClean="0"/>
              <a:t>Titelfolie ohne Bild.</a:t>
            </a:r>
            <a:br>
              <a:rPr lang="de-DE" dirty="0" smtClean="0"/>
            </a:br>
            <a:r>
              <a:rPr lang="de-DE" dirty="0" smtClean="0"/>
              <a:t>Auf dieser Folie können Sie mehr</a:t>
            </a:r>
            <a:br>
              <a:rPr lang="de-DE" dirty="0" smtClean="0"/>
            </a:br>
            <a:r>
              <a:rPr lang="de-DE" dirty="0" smtClean="0"/>
              <a:t>Inhalte unterbringen.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6840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Name des Referenten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6" y="453559"/>
            <a:ext cx="1619250" cy="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3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2015999"/>
            <a:ext cx="7632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br>
              <a:rPr lang="de-DE" dirty="0" smtClean="0"/>
            </a:br>
            <a:r>
              <a:rPr lang="de-DE" dirty="0" smtClean="0"/>
              <a:t>Fließtext oder Aufzählungspunkt.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808000"/>
            <a:ext cx="7632000" cy="199541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625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950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</a:t>
            </a:r>
          </a:p>
          <a:p>
            <a:pPr lvl="1"/>
            <a:r>
              <a:rPr lang="de-DE" dirty="0" smtClean="0"/>
              <a:t>Zweite Ebene 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5999"/>
            <a:ext cx="3780000" cy="2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625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950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Aufzählungspunkt</a:t>
            </a:r>
          </a:p>
          <a:p>
            <a:pPr lvl="1"/>
            <a:r>
              <a:rPr lang="de-DE" dirty="0" smtClean="0"/>
              <a:t>Zweite Ebene 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90000" y="2015999"/>
            <a:ext cx="3780000" cy="2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 smtClean="0"/>
              <a:t>Aufzählungspunkt</a:t>
            </a:r>
          </a:p>
          <a:p>
            <a:pPr marL="809625" lvl="1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Zweite Ebene </a:t>
            </a:r>
          </a:p>
          <a:p>
            <a:pPr marL="809625" lvl="1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Zweite Ebene </a:t>
            </a:r>
            <a:r>
              <a:rPr lang="de-DE" dirty="0" err="1" smtClean="0"/>
              <a:t>Bulletpoint</a:t>
            </a:r>
            <a:endParaRPr lang="de-DE" dirty="0" smtClean="0"/>
          </a:p>
          <a:p>
            <a:pPr marL="1123950" lvl="2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1123950" lvl="2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 smtClean="0"/>
              <a:t>dritter </a:t>
            </a:r>
            <a:r>
              <a:rPr lang="de-DE" dirty="0" err="1" smtClean="0"/>
              <a:t>Bulletpoint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8508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die Überschrift zu diesem</a:t>
            </a:r>
            <a:br>
              <a:rPr lang="de-DE" dirty="0" smtClean="0"/>
            </a:br>
            <a:r>
              <a:rPr lang="de-DE" dirty="0" smtClean="0"/>
              <a:t>Teil ihrer Präsentation.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6000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Textinhalte in Kombination mit einem Bild kann so platziert werden. Bild ist oben bündig zum Text zu platzieren.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Text ist in Arial Regular 20/24 gehalten und sollte nur bei großen Textmengen auf 16/20 gesetzt werden.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2088000"/>
            <a:ext cx="3603625" cy="2748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Abbildung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1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4000" y="143999"/>
            <a:ext cx="9033525" cy="2082466"/>
          </a:xfrm>
          <a:prstGeom prst="rect">
            <a:avLst/>
          </a:prstGeom>
        </p:spPr>
      </p:pic>
      <p:pic>
        <p:nvPicPr>
          <p:cNvPr id="1026" name="Picture 2" descr="N:\BA-Ablagen\644\D1_IS-Personal\115_Projekte\1156.1_Falkenberg\IS-MA\IS-Qualifizierung\Fortbildung-Intern\Office-Schulungen\BA-Bilder\1400x640_px\an_einem_Strang_ziehen_1_034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2239350"/>
            <a:ext cx="9037412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720000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0" y="-71"/>
            <a:ext cx="144000" cy="6876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" y="6373810"/>
            <a:ext cx="1082647" cy="436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" y="6231030"/>
            <a:ext cx="1187449" cy="47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9026" y="1634575"/>
            <a:ext cx="8262462" cy="46747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9026" y="275846"/>
            <a:ext cx="8262462" cy="11480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>
            <a:off x="107951" y="6609246"/>
            <a:ext cx="9072562" cy="0"/>
          </a:xfrm>
          <a:prstGeom prst="line">
            <a:avLst/>
          </a:prstGeom>
          <a:noFill/>
          <a:ln w="15875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3943"/>
            <a:endParaRPr lang="de-DE" sz="1999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9009"/>
            <a:ext cx="5652000" cy="2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pPr fontAlgn="auto"/>
            <a:r>
              <a:rPr lang="de-DE" dirty="0" smtClean="0">
                <a:solidFill>
                  <a:prstClr val="black"/>
                </a:solidFill>
                <a:latin typeface="Arial"/>
              </a:rPr>
              <a:t>Thema, 0. Monat 2014, © Hochschule der Bundesagentur für Arbeit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8204201" y="6615960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40" tIns="44771" rIns="89540" bIns="44771"/>
          <a:lstStyle/>
          <a:p>
            <a:pPr algn="r" defTabSz="894902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sz="999" dirty="0">
                <a:solidFill>
                  <a:srgbClr val="000000"/>
                </a:solidFill>
                <a:latin typeface="Arial"/>
              </a:rPr>
              <a:t>Seite </a:t>
            </a:r>
            <a:fld id="{74FECFAA-7E63-4B4B-BCB7-18CE54C41901}" type="slidenum">
              <a:rPr lang="de-DE" sz="999">
                <a:solidFill>
                  <a:srgbClr val="000000"/>
                </a:solidFill>
                <a:latin typeface="Arial"/>
              </a:rPr>
              <a:pPr algn="r" defTabSz="894902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999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58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4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8648" rtl="0" eaLnBrk="1" latinLnBrk="0" hangingPunct="1">
        <a:spcBef>
          <a:spcPct val="0"/>
        </a:spcBef>
        <a:buNone/>
        <a:defRPr sz="1999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8648" rtl="0" eaLnBrk="1" latinLnBrk="0" hangingPunct="1">
        <a:spcBef>
          <a:spcPts val="0"/>
        </a:spcBef>
        <a:buClr>
          <a:srgbClr val="FF0000"/>
        </a:buClr>
        <a:buFont typeface="Arial"/>
        <a:buNone/>
        <a:defRPr sz="1399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541460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809003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rgbClr val="7F7F7F"/>
          </a:solidFill>
          <a:latin typeface="Arial"/>
          <a:ea typeface="+mn-ea"/>
          <a:cs typeface="Arial"/>
        </a:defRPr>
      </a:lvl3pPr>
      <a:lvl4pPr marL="1076547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rgbClr val="7F7F7F"/>
          </a:solidFill>
          <a:latin typeface="Arial"/>
          <a:ea typeface="+mn-ea"/>
          <a:cs typeface="Arial"/>
        </a:defRPr>
      </a:lvl4pPr>
      <a:lvl5pPr marL="1350462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rgbClr val="7F7F7F"/>
          </a:solidFill>
          <a:latin typeface="Arial"/>
          <a:ea typeface="+mn-ea"/>
          <a:cs typeface="Arial"/>
        </a:defRPr>
      </a:lvl5pPr>
      <a:lvl6pPr marL="1619601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6pPr>
      <a:lvl7pPr marL="1890328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7pPr>
      <a:lvl8pPr marL="2159465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8pPr>
      <a:lvl9pPr marL="2428603" indent="-269865" algn="l" defTabSz="458648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399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9pPr>
    </p:bodyStyle>
    <p:otherStyle>
      <a:defPPr>
        <a:defRPr lang="de-DE"/>
      </a:defPPr>
      <a:lvl1pPr marL="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8648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7295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594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34589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93236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51884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10533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69180" algn="l" defTabSz="4586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4000" y="127158"/>
            <a:ext cx="9058275" cy="2466975"/>
          </a:xfrm>
          <a:prstGeom prst="rect">
            <a:avLst/>
          </a:prstGeom>
        </p:spPr>
      </p:pic>
      <p:sp>
        <p:nvSpPr>
          <p:cNvPr id="13" name="rr_txtBox"/>
          <p:cNvSpPr txBox="1">
            <a:spLocks noChangeArrowheads="1"/>
          </p:cNvSpPr>
          <p:nvPr userDrawn="1"/>
        </p:nvSpPr>
        <p:spPr bwMode="auto">
          <a:xfrm>
            <a:off x="1190626" y="2653917"/>
            <a:ext cx="7381874" cy="1570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7575"/>
            <a:r>
              <a:rPr lang="de-DE" dirty="0" err="1" smtClean="0"/>
              <a:t>BildrahmenBild</a:t>
            </a:r>
            <a:r>
              <a:rPr lang="de-DE" dirty="0" smtClean="0"/>
              <a:t> einfügen:</a:t>
            </a:r>
          </a:p>
          <a:p>
            <a:pPr defTabSz="917575"/>
            <a:r>
              <a:rPr lang="de-DE" dirty="0" smtClean="0"/>
              <a:t>Menüreiter: </a:t>
            </a:r>
            <a:r>
              <a:rPr lang="de-DE" baseline="0" dirty="0" smtClean="0"/>
              <a:t> „Bild/Logo einfügen“ &gt; Bild für Titelfolie auswählen</a:t>
            </a:r>
          </a:p>
          <a:p>
            <a:pPr defTabSz="917575"/>
            <a:r>
              <a:rPr lang="de-DE" dirty="0" smtClean="0"/>
              <a:t>Logo für die</a:t>
            </a:r>
            <a:r>
              <a:rPr lang="de-DE" baseline="0" dirty="0" smtClean="0"/>
              <a:t> Besonderen Dienststellen und </a:t>
            </a:r>
            <a:r>
              <a:rPr lang="de-DE" baseline="0" dirty="0" err="1" smtClean="0"/>
              <a:t>RDn</a:t>
            </a:r>
            <a:r>
              <a:rPr lang="de-DE" baseline="0" dirty="0" smtClean="0"/>
              <a:t>:</a:t>
            </a:r>
          </a:p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Menüreiter: </a:t>
            </a:r>
            <a:r>
              <a:rPr lang="de-DE" baseline="0" dirty="0" smtClean="0"/>
              <a:t> „Bild/Logo einfügen“ &gt; Logoauswahl</a:t>
            </a:r>
          </a:p>
        </p:txBody>
      </p:sp>
      <p:pic>
        <p:nvPicPr>
          <p:cNvPr id="10" name="newpicture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3282"/>
            <a:ext cx="9027600" cy="3692523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720000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0" y="0"/>
            <a:ext cx="144000" cy="6876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" y="6373810"/>
            <a:ext cx="1082647" cy="4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2713" y="124259"/>
            <a:ext cx="9067800" cy="5915025"/>
          </a:xfrm>
          <a:prstGeom prst="rect">
            <a:avLst/>
          </a:prstGeom>
        </p:spPr>
      </p:pic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720000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8" y="6191247"/>
            <a:ext cx="1082647" cy="4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44000" y="131358"/>
            <a:ext cx="9039225" cy="1466850"/>
          </a:xfrm>
          <a:prstGeom prst="rect">
            <a:avLst/>
          </a:prstGeom>
        </p:spPr>
      </p:pic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204201" y="6552000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1" tIns="44792" rIns="89581" bIns="44792"/>
          <a:lstStyle/>
          <a:p>
            <a:pPr algn="r" defTabSz="895350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sz="1000" dirty="0"/>
              <a:t>Seite </a:t>
            </a:r>
            <a:fld id="{74FECFAA-7E63-4B4B-BCB7-18CE54C41901}" type="slidenum">
              <a:rPr lang="de-DE" sz="1000"/>
              <a:pPr algn="r" defTabSz="89535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1000" dirty="0"/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44000" y="6508739"/>
            <a:ext cx="9036000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" y="6373810"/>
            <a:ext cx="1082647" cy="436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7" r:id="rId2"/>
    <p:sldLayoutId id="2147483738" r:id="rId3"/>
    <p:sldLayoutId id="2147483739" r:id="rId4"/>
    <p:sldLayoutId id="2147483741" r:id="rId5"/>
    <p:sldLayoutId id="2147483740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 userDrawn="1"/>
        </p:nvSpPr>
        <p:spPr bwMode="auto">
          <a:xfrm>
            <a:off x="0" y="5985736"/>
            <a:ext cx="9180513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grpSp>
        <p:nvGrpSpPr>
          <p:cNvPr id="239622" name="McK Slide Elements"/>
          <p:cNvGrpSpPr>
            <a:grpSpLocks/>
          </p:cNvGrpSpPr>
          <p:nvPr userDrawn="1"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5367600"/>
            <a:ext cx="9064003" cy="1555428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 bwMode="auto">
          <a:xfrm>
            <a:off x="0" y="0"/>
            <a:ext cx="144000" cy="691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144101"/>
            <a:ext cx="571429" cy="571825"/>
          </a:xfrm>
          <a:prstGeom prst="rect">
            <a:avLst/>
          </a:prstGeom>
        </p:spPr>
      </p:pic>
      <p:sp>
        <p:nvSpPr>
          <p:cNvPr id="35" name="Rectangle 29"/>
          <p:cNvSpPr>
            <a:spLocks noChangeArrowheads="1"/>
          </p:cNvSpPr>
          <p:nvPr userDrawn="1"/>
        </p:nvSpPr>
        <p:spPr bwMode="auto">
          <a:xfrm>
            <a:off x="0" y="0"/>
            <a:ext cx="9180513" cy="144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8" y="72000"/>
            <a:ext cx="9039225" cy="52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 userDrawn="1"/>
        </p:nvSpPr>
        <p:spPr bwMode="auto">
          <a:xfrm>
            <a:off x="0" y="5161066"/>
            <a:ext cx="9180513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grpSp>
        <p:nvGrpSpPr>
          <p:cNvPr id="239622" name="McK Slide Elements"/>
          <p:cNvGrpSpPr>
            <a:grpSpLocks/>
          </p:cNvGrpSpPr>
          <p:nvPr userDrawn="1"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288" y="115888"/>
            <a:ext cx="90392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44000" y="131358"/>
            <a:ext cx="9039225" cy="1466850"/>
          </a:xfrm>
          <a:prstGeom prst="rect">
            <a:avLst/>
          </a:prstGeom>
        </p:spPr>
      </p:pic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204201" y="6552000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1" tIns="44792" rIns="89581" bIns="44792"/>
          <a:lstStyle/>
          <a:p>
            <a:pPr algn="r" defTabSz="895350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sz="1000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1000">
                <a:solidFill>
                  <a:srgbClr val="000000"/>
                </a:solidFill>
              </a:rPr>
              <a:pPr algn="r" defTabSz="89535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44000" y="6508739"/>
            <a:ext cx="9036000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" y="6373810"/>
            <a:ext cx="1082647" cy="4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 userDrawn="1"/>
        </p:nvSpPr>
        <p:spPr bwMode="auto">
          <a:xfrm>
            <a:off x="0" y="5985736"/>
            <a:ext cx="9180513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39622" name="McK Slide Elements"/>
          <p:cNvGrpSpPr>
            <a:grpSpLocks/>
          </p:cNvGrpSpPr>
          <p:nvPr userDrawn="1"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5367600"/>
            <a:ext cx="9064003" cy="1555428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 bwMode="auto">
          <a:xfrm>
            <a:off x="0" y="0"/>
            <a:ext cx="144000" cy="691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7575">
              <a:defRPr/>
            </a:pPr>
            <a:endParaRPr lang="de-DE" kern="0" smtClean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144101"/>
            <a:ext cx="571429" cy="571825"/>
          </a:xfrm>
          <a:prstGeom prst="rect">
            <a:avLst/>
          </a:prstGeom>
        </p:spPr>
      </p:pic>
      <p:sp>
        <p:nvSpPr>
          <p:cNvPr id="35" name="Rectangle 29"/>
          <p:cNvSpPr>
            <a:spLocks noChangeArrowheads="1"/>
          </p:cNvSpPr>
          <p:nvPr userDrawn="1"/>
        </p:nvSpPr>
        <p:spPr bwMode="auto">
          <a:xfrm>
            <a:off x="0" y="0"/>
            <a:ext cx="9180513" cy="144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8" y="72000"/>
            <a:ext cx="9039225" cy="52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8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scisurvey.de/hdba_webinar/?q=Evaluation_5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745" y="2193094"/>
            <a:ext cx="7803436" cy="1368066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Webinar-Reihe: Interkulturelle</a:t>
            </a:r>
            <a:r>
              <a:rPr lang="de-DE" sz="2400" dirty="0"/>
              <a:t> </a:t>
            </a:r>
            <a:r>
              <a:rPr lang="de-DE" sz="2400" dirty="0" smtClean="0"/>
              <a:t>Sensibilisierung</a:t>
            </a:r>
            <a:br>
              <a:rPr lang="de-DE" sz="2400" dirty="0" smtClean="0"/>
            </a:br>
            <a:r>
              <a:rPr lang="de-DE" sz="2400" dirty="0" smtClean="0"/>
              <a:t>in </a:t>
            </a:r>
            <a:r>
              <a:rPr lang="de-DE" sz="2400" dirty="0"/>
              <a:t>der Beratung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745" y="4297158"/>
            <a:ext cx="7803436" cy="1506785"/>
          </a:xfrm>
        </p:spPr>
        <p:txBody>
          <a:bodyPr>
            <a:norm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Dr. Türkan Ayan (Projektleitung)</a:t>
            </a:r>
          </a:p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Lucia Mihali (Wissenschaftliche Mitarbeiterin)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76872" y="3538462"/>
            <a:ext cx="4290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5</a:t>
            </a:r>
            <a:r>
              <a:rPr lang="de-DE" smtClean="0"/>
              <a:t>. </a:t>
            </a:r>
            <a:r>
              <a:rPr lang="de-DE" dirty="0" smtClean="0"/>
              <a:t>Webinar</a:t>
            </a:r>
          </a:p>
          <a:p>
            <a:pPr algn="ctr"/>
            <a:r>
              <a:rPr lang="de-DE" dirty="0" smtClean="0"/>
              <a:t>Ich sehe was, was du nicht siehst!</a:t>
            </a:r>
            <a:endParaRPr lang="de-DE" dirty="0"/>
          </a:p>
        </p:txBody>
      </p:sp>
      <p:sp>
        <p:nvSpPr>
          <p:cNvPr id="6" name="Ovale Legende 5"/>
          <p:cNvSpPr/>
          <p:nvPr/>
        </p:nvSpPr>
        <p:spPr>
          <a:xfrm>
            <a:off x="156216" y="1381748"/>
            <a:ext cx="2117752" cy="993192"/>
          </a:xfrm>
          <a:prstGeom prst="wedgeEllipseCallout">
            <a:avLst>
              <a:gd name="adj1" fmla="val -32775"/>
              <a:gd name="adj2" fmla="val 9579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lgerian" panose="04020705040A02060702" pitchFamily="82" charset="0"/>
              </a:rPr>
              <a:t>Bienvenidos!</a:t>
            </a:r>
          </a:p>
        </p:txBody>
      </p:sp>
      <p:sp>
        <p:nvSpPr>
          <p:cNvPr id="7" name="Wolkenförmige Legende 6"/>
          <p:cNvSpPr/>
          <p:nvPr/>
        </p:nvSpPr>
        <p:spPr>
          <a:xfrm>
            <a:off x="6858000" y="1457096"/>
            <a:ext cx="2121604" cy="842497"/>
          </a:xfrm>
          <a:prstGeom prst="cloudCallout">
            <a:avLst>
              <a:gd name="adj1" fmla="val 45941"/>
              <a:gd name="adj2" fmla="val 9829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latin typeface="Algerian" panose="04020705040A02060702" pitchFamily="82" charset="0"/>
              </a:rPr>
              <a:t>Welcome!</a:t>
            </a:r>
          </a:p>
        </p:txBody>
      </p:sp>
      <p:sp>
        <p:nvSpPr>
          <p:cNvPr id="8" name="Fensterinhalt vertikal verschieben 6"/>
          <p:cNvSpPr/>
          <p:nvPr/>
        </p:nvSpPr>
        <p:spPr>
          <a:xfrm>
            <a:off x="3557872" y="684637"/>
            <a:ext cx="1928528" cy="1134477"/>
          </a:xfrm>
          <a:prstGeom prst="verticalScroll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Bienvenue!</a:t>
            </a:r>
          </a:p>
        </p:txBody>
      </p:sp>
      <p:sp>
        <p:nvSpPr>
          <p:cNvPr id="9" name="Welle 8"/>
          <p:cNvSpPr/>
          <p:nvPr/>
        </p:nvSpPr>
        <p:spPr>
          <a:xfrm>
            <a:off x="611602" y="3485813"/>
            <a:ext cx="1373609" cy="938647"/>
          </a:xfrm>
          <a:prstGeom prst="wave">
            <a:avLst/>
          </a:prstGeom>
          <a:ln>
            <a:solidFill>
              <a:srgbClr val="00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gerian" panose="04020705040A02060702" pitchFamily="82" charset="0"/>
              </a:rPr>
              <a:t>Witamy!</a:t>
            </a:r>
          </a:p>
        </p:txBody>
      </p:sp>
      <p:sp>
        <p:nvSpPr>
          <p:cNvPr id="10" name="Welle 9"/>
          <p:cNvSpPr/>
          <p:nvPr/>
        </p:nvSpPr>
        <p:spPr>
          <a:xfrm>
            <a:off x="7312054" y="3485813"/>
            <a:ext cx="1505272" cy="1020336"/>
          </a:xfrm>
          <a:prstGeom prst="wave">
            <a:avLst/>
          </a:prstGeom>
          <a:ln>
            <a:solidFill>
              <a:srgbClr val="00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gerian" panose="04020705040A02060702" pitchFamily="82" charset="0"/>
              </a:rPr>
              <a:t>Bine ati venit!</a:t>
            </a:r>
          </a:p>
        </p:txBody>
      </p:sp>
    </p:spTree>
    <p:extLst>
      <p:ext uri="{BB962C8B-B14F-4D97-AF65-F5344CB8AC3E}">
        <p14:creationId xmlns:p14="http://schemas.microsoft.com/office/powerpoint/2010/main" val="10617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91762" y="283065"/>
            <a:ext cx="8247426" cy="812985"/>
          </a:xfrm>
        </p:spPr>
        <p:txBody>
          <a:bodyPr/>
          <a:lstStyle/>
          <a:p>
            <a:r>
              <a:rPr lang="de-DE" sz="3000" dirty="0" smtClean="0"/>
              <a:t>„Der Einzelne und seine Stärken“</a:t>
            </a:r>
            <a:br>
              <a:rPr lang="de-DE" sz="3000" dirty="0" smtClean="0"/>
            </a:br>
            <a:r>
              <a:rPr lang="de-DE" sz="3000" dirty="0" smtClean="0"/>
              <a:t>aus Sicht der BA</a:t>
            </a:r>
            <a:endParaRPr lang="de-DE" sz="3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2" y="1351246"/>
            <a:ext cx="8443005" cy="483551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148378" y="6186764"/>
            <a:ext cx="2032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van der </a:t>
            </a:r>
            <a:r>
              <a:rPr lang="de-DE" sz="1000" dirty="0" err="1" smtClean="0"/>
              <a:t>Cammen</a:t>
            </a:r>
            <a:r>
              <a:rPr lang="de-DE" sz="1000" dirty="0" smtClean="0"/>
              <a:t>, 2013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406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Ressourcen ermitteln mit 4PM</a:t>
            </a:r>
            <a:endParaRPr lang="de-DE" sz="3000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874648785"/>
              </p:ext>
            </p:extLst>
          </p:nvPr>
        </p:nvGraphicFramePr>
        <p:xfrm>
          <a:off x="566944" y="1352800"/>
          <a:ext cx="8064896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Gerade Verbindung 18"/>
          <p:cNvCxnSpPr/>
          <p:nvPr/>
        </p:nvCxnSpPr>
        <p:spPr>
          <a:xfrm flipH="1">
            <a:off x="494936" y="2204683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3"/>
          <p:cNvCxnSpPr/>
          <p:nvPr/>
        </p:nvCxnSpPr>
        <p:spPr>
          <a:xfrm flipH="1" flipV="1">
            <a:off x="8694048" y="2204683"/>
            <a:ext cx="9800" cy="1091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20"/>
          <p:cNvCxnSpPr/>
          <p:nvPr/>
        </p:nvCxnSpPr>
        <p:spPr>
          <a:xfrm>
            <a:off x="494936" y="2216533"/>
            <a:ext cx="0" cy="11963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94936" y="34129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47564" y="4725144"/>
            <a:ext cx="7740860" cy="5909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Diskussion Plenu</a:t>
            </a:r>
            <a:r>
              <a:rPr lang="de-DE" sz="1800" dirty="0"/>
              <a:t>m</a:t>
            </a:r>
            <a:r>
              <a:rPr lang="de-DE" sz="1800" dirty="0" smtClean="0"/>
              <a:t>: Welche Methoden und Techniken können bei der Ermittlung von Ressourcen hilfreich sein?  </a:t>
            </a:r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7285303" y="6336579"/>
            <a:ext cx="1673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BA-Intranet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18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Methoden und Techniken</a:t>
            </a:r>
            <a:endParaRPr lang="de-DE" sz="3000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474012298"/>
              </p:ext>
            </p:extLst>
          </p:nvPr>
        </p:nvGraphicFramePr>
        <p:xfrm>
          <a:off x="683568" y="1268760"/>
          <a:ext cx="784887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141858" y="6284068"/>
            <a:ext cx="1729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</a:t>
            </a:r>
            <a:r>
              <a:rPr lang="de-DE" sz="1000" dirty="0" smtClean="0"/>
              <a:t>BA-Intranet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821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91762" y="271033"/>
            <a:ext cx="8247426" cy="812985"/>
          </a:xfrm>
        </p:spPr>
        <p:txBody>
          <a:bodyPr/>
          <a:lstStyle/>
          <a:p>
            <a:r>
              <a:rPr lang="de-DE" sz="3000" dirty="0" smtClean="0"/>
              <a:t>Vorhandene Tools der </a:t>
            </a:r>
            <a:br>
              <a:rPr lang="de-DE" sz="3000" dirty="0" smtClean="0"/>
            </a:br>
            <a:r>
              <a:rPr lang="de-DE" sz="3000" dirty="0" smtClean="0"/>
              <a:t>Potentialanalyse</a:t>
            </a:r>
            <a:endParaRPr lang="de-DE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7" y="1443790"/>
            <a:ext cx="6756589" cy="39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555270" y="6225880"/>
            <a:ext cx="2625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Bertelsmann Stiftung, 2015</a:t>
            </a:r>
            <a:r>
              <a:rPr lang="de-DE" sz="1000" dirty="0"/>
              <a:t>,</a:t>
            </a:r>
            <a:r>
              <a:rPr lang="de-DE" sz="1000" dirty="0" smtClean="0"/>
              <a:t> S. 25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320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Neues Tool - Kompetenzkarten</a:t>
            </a:r>
            <a:endParaRPr lang="de-DE" sz="30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600201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Hintergrund: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keine einheitliche Instrumente für die Potenzialerfassung von Migranten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Vorhandene Tools sind oft zu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sprachlastig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komplex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Lösung: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Kompetenzkarten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entwickelt durch die Bertelsmann Stiftung und die Träger der MBE-Beratung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10" y="1377044"/>
            <a:ext cx="1440160" cy="92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585626" y="6093029"/>
            <a:ext cx="24319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Bertelsmann Stiftung</a:t>
            </a:r>
            <a:r>
              <a:rPr lang="de-DE" sz="1000" dirty="0" smtClean="0"/>
              <a:t>, 2016 </a:t>
            </a:r>
            <a:r>
              <a:rPr lang="de-DE" sz="1000" dirty="0" smtClean="0"/>
              <a:t>S. 1</a:t>
            </a:r>
          </a:p>
          <a:p>
            <a:r>
              <a:rPr lang="de-DE" sz="1000" dirty="0" smtClean="0"/>
              <a:t>Bildquelle: ebd.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0075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Kompetenzkarten</a:t>
            </a:r>
            <a:endParaRPr lang="de-DE" sz="3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36" y="1660358"/>
            <a:ext cx="6821426" cy="29547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07936" y="4658310"/>
            <a:ext cx="3982180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Rückseite der Kompetenzkarte enthält: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- detaillierte Erläuterung der Kompetenz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- Fragen zur Kompetenz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- Hinweise auf Vertiefungen bzw. Parallelen 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- Hinweis zu weiterführenden Materialien  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6264613" y="6271161"/>
            <a:ext cx="27841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</a:t>
            </a:r>
            <a:r>
              <a:rPr lang="de-DE" sz="1000" dirty="0" smtClean="0"/>
              <a:t>vgl. Bertelsmann </a:t>
            </a:r>
            <a:r>
              <a:rPr lang="de-DE" sz="1000" dirty="0" smtClean="0"/>
              <a:t>Stiftung</a:t>
            </a:r>
            <a:r>
              <a:rPr lang="de-DE" sz="1000" dirty="0" smtClean="0"/>
              <a:t>, 2016, </a:t>
            </a:r>
            <a:r>
              <a:rPr lang="de-DE" sz="1000" dirty="0" smtClean="0"/>
              <a:t>S.2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301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Kompetenzkarten</a:t>
            </a:r>
            <a:endParaRPr lang="de-DE" sz="30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761049" y="1448325"/>
            <a:ext cx="7715200" cy="4104457"/>
          </a:xfrm>
          <a:prstGeom prst="rect">
            <a:avLst/>
          </a:prstGeom>
        </p:spPr>
        <p:txBody>
          <a:bodyPr/>
          <a:lstStyle>
            <a:lvl1pPr marL="0" indent="0" algn="l" defTabSz="458648" rtl="0" eaLnBrk="1" latinLnBrk="0" hangingPunct="1">
              <a:spcBef>
                <a:spcPts val="0"/>
              </a:spcBef>
              <a:buClr>
                <a:srgbClr val="FF0000"/>
              </a:buClr>
              <a:buFont typeface="Arial"/>
              <a:buNone/>
              <a:defRPr sz="1399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1460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90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076547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350462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619601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6pPr>
            <a:lvl7pPr marL="1890328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7pPr>
            <a:lvl8pPr marL="2159465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8pPr>
            <a:lvl9pPr marL="24286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sz="3200" dirty="0" smtClean="0"/>
              <a:t>Nutzung der Kompetenzkarten: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de-DE" sz="3200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3200" dirty="0" smtClean="0"/>
              <a:t>Gesprächseinstieg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3200" dirty="0" smtClean="0"/>
              <a:t>Vollständige Kompetenzfeststellung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3200" dirty="0" smtClean="0"/>
              <a:t>Zeitversetzte Nutzung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3200" dirty="0" err="1" smtClean="0"/>
              <a:t>Profiling</a:t>
            </a:r>
            <a:r>
              <a:rPr lang="de-DE" sz="3200" dirty="0" smtClean="0"/>
              <a:t>-Karten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6634263" y="6331321"/>
            <a:ext cx="2478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Bertelsmann </a:t>
            </a:r>
            <a:r>
              <a:rPr lang="de-DE" sz="1000" dirty="0" smtClean="0"/>
              <a:t>Stiftung, 2016, </a:t>
            </a:r>
            <a:r>
              <a:rPr lang="de-DE" sz="1000" dirty="0" smtClean="0"/>
              <a:t>S. 2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834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91762" y="246971"/>
            <a:ext cx="8247426" cy="812985"/>
          </a:xfrm>
        </p:spPr>
        <p:txBody>
          <a:bodyPr/>
          <a:lstStyle/>
          <a:p>
            <a:r>
              <a:rPr lang="de-DE" sz="2800" dirty="0" smtClean="0"/>
              <a:t>Die häufigsten Themen der Beratung</a:t>
            </a:r>
            <a:br>
              <a:rPr lang="de-DE" sz="2800" dirty="0" smtClean="0"/>
            </a:br>
            <a:r>
              <a:rPr lang="de-DE" sz="2800" dirty="0" smtClean="0"/>
              <a:t>aus Sicht der Berater</a:t>
            </a:r>
            <a:endParaRPr lang="de-DE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03" y="1977625"/>
            <a:ext cx="5844509" cy="30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99030" y="1856197"/>
            <a:ext cx="165618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b="1" dirty="0" smtClean="0"/>
              <a:t>Arbeitssuche und Vermittlung (51,4%)</a:t>
            </a:r>
            <a:r>
              <a:rPr lang="de-DE" sz="1200" dirty="0" smtClean="0"/>
              <a:t>, Unterstützung bei der Bewerbung (5,6%)…</a:t>
            </a:r>
            <a:endParaRPr lang="de-DE" sz="1200" dirty="0"/>
          </a:p>
        </p:txBody>
      </p:sp>
      <p:sp>
        <p:nvSpPr>
          <p:cNvPr id="8" name="Positionsrahmen 7"/>
          <p:cNvSpPr/>
          <p:nvPr/>
        </p:nvSpPr>
        <p:spPr>
          <a:xfrm>
            <a:off x="2751203" y="2452102"/>
            <a:ext cx="5832648" cy="936104"/>
          </a:xfrm>
          <a:prstGeom prst="frame">
            <a:avLst>
              <a:gd name="adj1" fmla="val 45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ad 8"/>
          <p:cNvSpPr/>
          <p:nvPr/>
        </p:nvSpPr>
        <p:spPr>
          <a:xfrm>
            <a:off x="6375536" y="2416097"/>
            <a:ext cx="1476164" cy="1008113"/>
          </a:xfrm>
          <a:prstGeom prst="donut">
            <a:avLst>
              <a:gd name="adj" fmla="val 518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9030" y="3252602"/>
            <a:ext cx="16561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 smtClean="0"/>
              <a:t>Sprach- und Integrationskurse</a:t>
            </a:r>
            <a:endParaRPr lang="de-DE" sz="12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054795" y="2263815"/>
            <a:ext cx="580121" cy="298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033257" y="2920153"/>
            <a:ext cx="601659" cy="492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28605" y="6246797"/>
            <a:ext cx="6751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                                                                                                                                  Quelle: Müller &amp; Ayan, 2014, S. 49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9553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Berater meinen…</a:t>
            </a:r>
            <a:endParaRPr lang="de-DE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" y="1607720"/>
            <a:ext cx="8229600" cy="43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ad 5"/>
          <p:cNvSpPr/>
          <p:nvPr/>
        </p:nvSpPr>
        <p:spPr>
          <a:xfrm>
            <a:off x="683568" y="4005065"/>
            <a:ext cx="7560840" cy="504056"/>
          </a:xfrm>
          <a:prstGeom prst="donut">
            <a:avLst>
              <a:gd name="adj" fmla="val 518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83732" y="6277379"/>
            <a:ext cx="6696781" cy="2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                                                                                                                                  Quelle: Müller &amp; Ayan, 2014, S. 50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533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15282" y="234938"/>
            <a:ext cx="8247426" cy="812985"/>
          </a:xfrm>
        </p:spPr>
        <p:txBody>
          <a:bodyPr/>
          <a:lstStyle/>
          <a:p>
            <a:r>
              <a:rPr lang="de-DE" sz="3000" dirty="0" smtClean="0"/>
              <a:t>Wie schätzen Berater die Wissens-</a:t>
            </a:r>
            <a:br>
              <a:rPr lang="de-DE" sz="3000" dirty="0" smtClean="0"/>
            </a:br>
            <a:r>
              <a:rPr lang="de-DE" sz="3000" dirty="0" err="1" smtClean="0"/>
              <a:t>bedarfe</a:t>
            </a:r>
            <a:r>
              <a:rPr lang="de-DE" sz="3000" dirty="0" smtClean="0"/>
              <a:t> der </a:t>
            </a:r>
            <a:r>
              <a:rPr lang="de-DE" sz="3000" dirty="0" err="1" smtClean="0"/>
              <a:t>Migraten</a:t>
            </a:r>
            <a:r>
              <a:rPr lang="de-DE" sz="3000" dirty="0" smtClean="0"/>
              <a:t> ein?</a:t>
            </a:r>
            <a:endParaRPr lang="de-DE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8" y="1617494"/>
            <a:ext cx="8175720" cy="36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ad 5"/>
          <p:cNvSpPr/>
          <p:nvPr/>
        </p:nvSpPr>
        <p:spPr>
          <a:xfrm>
            <a:off x="586988" y="2392833"/>
            <a:ext cx="8175720" cy="504056"/>
          </a:xfrm>
          <a:prstGeom prst="donut">
            <a:avLst>
              <a:gd name="adj" fmla="val 518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ad 6"/>
          <p:cNvSpPr/>
          <p:nvPr/>
        </p:nvSpPr>
        <p:spPr>
          <a:xfrm>
            <a:off x="586988" y="4029129"/>
            <a:ext cx="8175720" cy="504056"/>
          </a:xfrm>
          <a:prstGeom prst="donut">
            <a:avLst>
              <a:gd name="adj" fmla="val 518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87182" y="6284069"/>
            <a:ext cx="2162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/>
              <a:t>Quelle: Müller &amp; Ayan, 2014, S. 82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523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err="1" smtClean="0"/>
              <a:t>Webinarreihe</a:t>
            </a:r>
            <a:r>
              <a:rPr lang="de-DE" sz="3000" dirty="0" smtClean="0"/>
              <a:t> – Worum geht es?</a:t>
            </a:r>
            <a:endParaRPr lang="de-DE" sz="3000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989773725"/>
              </p:ext>
            </p:extLst>
          </p:nvPr>
        </p:nvGraphicFramePr>
        <p:xfrm>
          <a:off x="899592" y="1412776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2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Sicht der Ratsuchenden</a:t>
            </a:r>
            <a:endParaRPr lang="de-DE" sz="3000" dirty="0"/>
          </a:p>
        </p:txBody>
      </p:sp>
      <p:pic>
        <p:nvPicPr>
          <p:cNvPr id="5" name="Picture 2" descr="N:\Ablagen\D06600-Bestwsg\00-BEST WSG I\TP 1\02-Veröffentlichungen abgeschlossen\2015\Zeitschriftenaufsätze\Abbildun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1497"/>
            <a:ext cx="6912768" cy="46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7006520" y="6332736"/>
            <a:ext cx="21739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Quelle</a:t>
            </a:r>
            <a:r>
              <a:rPr lang="de-DE" sz="1000" dirty="0"/>
              <a:t>: Müller &amp; </a:t>
            </a:r>
            <a:r>
              <a:rPr lang="de-DE" sz="1000" dirty="0" smtClean="0"/>
              <a:t>Ayan, 2015, S</a:t>
            </a:r>
            <a:r>
              <a:rPr lang="de-DE" sz="1000" dirty="0"/>
              <a:t>.  </a:t>
            </a:r>
            <a:r>
              <a:rPr lang="de-DE" sz="1000" dirty="0" smtClean="0"/>
              <a:t>50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2272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Ich weiß nicht, was ich weiß…</a:t>
            </a:r>
            <a:endParaRPr lang="de-DE" sz="3000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899592" y="1916832"/>
            <a:ext cx="3528392" cy="1656184"/>
          </a:xfrm>
          <a:prstGeom prst="wedgeRoundRectCallout">
            <a:avLst>
              <a:gd name="adj1" fmla="val 62338"/>
              <a:gd name="adj2" fmla="val 7445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„…wenn ich frage nicht, niemand antwortet, wenn ich stelle Fragen, dann ja, dann antworten sie. Aber ich muss wissen, worüber kann ich fragen?“ </a:t>
            </a:r>
          </a:p>
          <a:p>
            <a:pPr algn="ctr"/>
            <a:r>
              <a:rPr lang="de-DE" sz="1000" dirty="0" smtClean="0"/>
              <a:t>(Quelle: Mihali, Müller &amp; Ayan, 2012) 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971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1560" y="4590573"/>
            <a:ext cx="7461629" cy="116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Ratsuchende wünschen sich 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mehr Informationen von den </a:t>
            </a: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Beratern.</a:t>
            </a:r>
            <a:endParaRPr lang="de-D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Berater projizieren den eigenen Arbeitsauftrag auf 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die </a:t>
            </a: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Ratsuchenden.</a:t>
            </a:r>
            <a:endParaRPr lang="de-D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Berater unterschätzen den Wunsch nach </a:t>
            </a: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Informationsweitergabe.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00582" y="6299635"/>
            <a:ext cx="6048672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/>
              <a:t>Bildquelle: </a:t>
            </a:r>
            <a:r>
              <a:rPr lang="de-DE" sz="1000" dirty="0" err="1" smtClean="0"/>
              <a:t>Halamoda</a:t>
            </a:r>
            <a:r>
              <a:rPr lang="de-DE" sz="1000" dirty="0" smtClean="0"/>
              <a:t>, 2015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9502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Evaluation</a:t>
            </a:r>
            <a:endParaRPr lang="de-DE" sz="30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600201"/>
            <a:ext cx="8229600" cy="4133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8648" rtl="0" eaLnBrk="1" latinLnBrk="0" hangingPunct="1">
              <a:spcBef>
                <a:spcPts val="0"/>
              </a:spcBef>
              <a:buClr>
                <a:srgbClr val="FF0000"/>
              </a:buClr>
              <a:buFont typeface="Arial"/>
              <a:buNone/>
              <a:defRPr sz="1399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1460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90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076547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350462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619601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6pPr>
            <a:lvl7pPr marL="1890328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7pPr>
            <a:lvl8pPr marL="2159465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8pPr>
            <a:lvl9pPr marL="24286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sz="1800" b="1" dirty="0" smtClean="0"/>
              <a:t>Bitte Fragebogen ausfüllen: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de-DE" sz="1800" b="1" dirty="0" smtClean="0"/>
          </a:p>
          <a:p>
            <a:pPr marL="400050" lvl="1" indent="0" fontAlgn="auto"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de-DE" sz="2000" dirty="0" smtClean="0">
                <a:hlinkClick r:id="rId2"/>
              </a:rPr>
              <a:t>https://www.soscisurvey.de/hdba_webinar/?q=Evaluation_5</a:t>
            </a:r>
            <a:endParaRPr lang="de-DE" sz="2000" dirty="0" smtClean="0"/>
          </a:p>
          <a:p>
            <a:pPr marL="400050" lvl="1" indent="0" fontAlgn="auto"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de-DE" sz="2000" dirty="0" smtClean="0"/>
              <a:t>Passwort: WiK2016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US" sz="2000" b="1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de-DE" sz="2000" dirty="0" smtClean="0"/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de-DE" sz="3600" dirty="0" smtClean="0">
                <a:solidFill>
                  <a:srgbClr val="0070C0"/>
                </a:solidFill>
              </a:rPr>
              <a:t>Vielen Dank für Ihre Aufmerksamkeit </a:t>
            </a: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de-DE" sz="3600" dirty="0" smtClean="0">
                <a:solidFill>
                  <a:srgbClr val="0070C0"/>
                </a:solidFill>
              </a:rPr>
              <a:t>und Ihre Unterstützung!</a:t>
            </a:r>
            <a:endParaRPr lang="de-DE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Quellen</a:t>
            </a:r>
            <a:endParaRPr lang="de-DE" sz="30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268760"/>
            <a:ext cx="8435280" cy="4937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8648" rtl="0" eaLnBrk="1" latinLnBrk="0" hangingPunct="1">
              <a:spcBef>
                <a:spcPts val="0"/>
              </a:spcBef>
              <a:buClr>
                <a:srgbClr val="FF0000"/>
              </a:buClr>
              <a:buFont typeface="Arial"/>
              <a:buNone/>
              <a:defRPr sz="1399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1460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90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076547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350462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619601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6pPr>
            <a:lvl7pPr marL="1890328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7pPr>
            <a:lvl8pPr marL="2159465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8pPr>
            <a:lvl9pPr marL="24286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600" b="1" dirty="0"/>
              <a:t>Bundesagentur für </a:t>
            </a:r>
            <a:r>
              <a:rPr lang="de-DE" sz="1600" b="1" dirty="0" smtClean="0"/>
              <a:t>Arbeit. </a:t>
            </a:r>
            <a:r>
              <a:rPr lang="de-DE" sz="1600" dirty="0" smtClean="0"/>
              <a:t>Das 4-Phasen-Modell. Zugriff </a:t>
            </a:r>
            <a:r>
              <a:rPr lang="de-DE" sz="1600" dirty="0"/>
              <a:t>am 12.02.2016 unter:</a:t>
            </a:r>
          </a:p>
          <a:p>
            <a:pPr>
              <a:spcAft>
                <a:spcPts val="0"/>
              </a:spcAft>
            </a:pPr>
            <a:r>
              <a:rPr lang="de-DE" sz="1600" dirty="0"/>
              <a:t>https://www.baintranet.de </a:t>
            </a:r>
            <a:r>
              <a:rPr lang="de-DE" sz="1600" dirty="0"/>
              <a:t>(</a:t>
            </a:r>
            <a:r>
              <a:rPr lang="de-DE" sz="1600" dirty="0" smtClean="0"/>
              <a:t>Internes Dokument)</a:t>
            </a:r>
          </a:p>
          <a:p>
            <a:pPr>
              <a:spcAft>
                <a:spcPts val="0"/>
              </a:spcAft>
            </a:pPr>
            <a:r>
              <a:rPr lang="de-DE" sz="1600" b="1" dirty="0"/>
              <a:t>Bundesagentur für Arbeit. </a:t>
            </a:r>
            <a:r>
              <a:rPr lang="de-DE" sz="1600" dirty="0" smtClean="0"/>
              <a:t>Wissensnuggets. Methoden und Techniken. </a:t>
            </a:r>
            <a:r>
              <a:rPr lang="de-DE" sz="1600" dirty="0"/>
              <a:t>Zugriff am 12.02.2016 unter</a:t>
            </a:r>
            <a:r>
              <a:rPr lang="de-DE" sz="1600" dirty="0" smtClean="0"/>
              <a:t>: https</a:t>
            </a:r>
            <a:r>
              <a:rPr lang="de-DE" sz="1600" dirty="0"/>
              <a:t>://www.baintranet.de (Internes Dokument)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sz="1600" b="1" dirty="0" smtClean="0"/>
              <a:t>Bertelsmann </a:t>
            </a:r>
            <a:r>
              <a:rPr lang="de-DE" sz="1600" b="1" dirty="0" smtClean="0"/>
              <a:t>Stiftung (</a:t>
            </a:r>
            <a:r>
              <a:rPr lang="de-DE" sz="1600" b="1" dirty="0" smtClean="0"/>
              <a:t>2016). </a:t>
            </a:r>
            <a:r>
              <a:rPr lang="de-DE" sz="1600" dirty="0" smtClean="0"/>
              <a:t>Potenziale erkennen – Kompetenzen sichtbar machen. Chancen für Menschen mit Migrationshintergrund. Zugriff am 07.04.2017 unter: https://www.bertelsmann-stiftung.de/fileadmin/files/BSt/Publikationen/GrauePublikationen/LL_WfA_GP_Potenziale_erkennen_2016.pdf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sz="1600" b="1" dirty="0" smtClean="0"/>
              <a:t>Döring</a:t>
            </a:r>
            <a:r>
              <a:rPr lang="de-DE" sz="1600" b="1" dirty="0" smtClean="0"/>
              <a:t>, O., Müller, B. &amp; Neumann, F. (2015). </a:t>
            </a:r>
            <a:r>
              <a:rPr lang="de-DE" sz="1600" dirty="0" smtClean="0"/>
              <a:t>Potentiale erkennen  - Kompetenzen sichtbar machen. Chancen für Menschen mit Migrationshintergrund</a:t>
            </a:r>
            <a:r>
              <a:rPr lang="de-DE" sz="1600" i="1" dirty="0" smtClean="0"/>
              <a:t>. Bertelsmann Stiftung</a:t>
            </a:r>
            <a:r>
              <a:rPr lang="de-DE" sz="1600" dirty="0" smtClean="0"/>
              <a:t>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sz="1600" b="1" dirty="0" err="1" smtClean="0"/>
              <a:t>Halamoda</a:t>
            </a:r>
            <a:r>
              <a:rPr lang="de-DE" sz="1600" b="1" dirty="0" smtClean="0"/>
              <a:t>, S. (18.06.2015). </a:t>
            </a:r>
            <a:r>
              <a:rPr lang="de-DE" sz="1600" dirty="0" err="1" smtClean="0"/>
              <a:t>Graphic</a:t>
            </a:r>
            <a:r>
              <a:rPr lang="de-DE" sz="1600" dirty="0" smtClean="0"/>
              <a:t> </a:t>
            </a:r>
            <a:r>
              <a:rPr lang="de-DE" sz="1600" dirty="0" err="1" smtClean="0"/>
              <a:t>recording</a:t>
            </a:r>
            <a:r>
              <a:rPr lang="de-DE" sz="1600" dirty="0" smtClean="0"/>
              <a:t>. Zeichnungen erstelle und freigegeben für die Projekte des Wettbewerbs „Aufstieg durch Bildung“. 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sz="1600" b="1" dirty="0" smtClean="0"/>
              <a:t>Hegemann, T. &amp; </a:t>
            </a:r>
            <a:r>
              <a:rPr lang="de-DE" sz="1600" b="1" dirty="0" err="1" smtClean="0"/>
              <a:t>Oestereich</a:t>
            </a:r>
            <a:r>
              <a:rPr lang="de-DE" sz="1600" b="1" dirty="0" smtClean="0"/>
              <a:t>, C. (2009). </a:t>
            </a:r>
            <a:r>
              <a:rPr lang="de-DE" sz="1600" i="1" dirty="0" smtClean="0"/>
              <a:t>Einführung in die interkulturelle systemische </a:t>
            </a:r>
            <a:br>
              <a:rPr lang="de-DE" sz="1600" i="1" dirty="0" smtClean="0"/>
            </a:br>
            <a:r>
              <a:rPr lang="de-DE" sz="1600" i="1" dirty="0" smtClean="0"/>
              <a:t>Beratung und Therapie</a:t>
            </a:r>
            <a:r>
              <a:rPr lang="de-DE" sz="1600" dirty="0" smtClean="0"/>
              <a:t>. Heidelberg: Carl-Auer Verlag.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sz="1600" b="1" dirty="0" smtClean="0"/>
              <a:t>Jungwirth, I. (2012). </a:t>
            </a:r>
            <a:r>
              <a:rPr lang="de-DE" sz="1600" dirty="0" smtClean="0"/>
              <a:t>Eine Frage des Geschlechts  -  Arbeitsmarktintegration hochqualifizierter Migrantinnen. </a:t>
            </a:r>
            <a:r>
              <a:rPr lang="de-DE" sz="1600" i="1" dirty="0" smtClean="0"/>
              <a:t>Arbeitsmarktintegration hochqualifizierter Migrantinnen</a:t>
            </a:r>
            <a:r>
              <a:rPr lang="de-DE" sz="1600" dirty="0" smtClean="0"/>
              <a:t>. BMBF. S. 8-13.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sz="1600" b="1" dirty="0" smtClean="0"/>
              <a:t>Kohn, K.-H. (2011). </a:t>
            </a:r>
            <a:r>
              <a:rPr lang="de-DE" sz="1600" i="1" dirty="0" smtClean="0"/>
              <a:t>Migrationsspezifische beschäftigungsorientierte Beratung - spezifische Themen, spezifische Bedarfe</a:t>
            </a:r>
            <a:r>
              <a:rPr lang="de-DE" sz="1600" dirty="0" smtClean="0"/>
              <a:t>. KUMULUS-PLUS: Berlin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87182" y="6284069"/>
            <a:ext cx="2162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/>
              <a:t>Quelle: Müller &amp; Ayan, 2014, S. 82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247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Quellen</a:t>
            </a:r>
            <a:endParaRPr lang="de-DE" sz="30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268760"/>
            <a:ext cx="8435280" cy="4441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8648" rtl="0" eaLnBrk="1" latinLnBrk="0" hangingPunct="1">
              <a:spcBef>
                <a:spcPts val="0"/>
              </a:spcBef>
              <a:buClr>
                <a:srgbClr val="FF0000"/>
              </a:buClr>
              <a:buFont typeface="Arial"/>
              <a:buNone/>
              <a:defRPr sz="1399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1460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90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076547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350462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619601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6pPr>
            <a:lvl7pPr marL="1890328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7pPr>
            <a:lvl8pPr marL="2159465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8pPr>
            <a:lvl9pPr marL="24286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9pPr>
          </a:lstStyle>
          <a:p>
            <a:pPr fontAlgn="auto">
              <a:lnSpc>
                <a:spcPct val="100000"/>
              </a:lnSpc>
              <a:spcAft>
                <a:spcPts val="600"/>
              </a:spcAft>
            </a:pPr>
            <a:r>
              <a:rPr lang="de-DE" sz="1600" b="1" dirty="0"/>
              <a:t>Mihali, </a:t>
            </a:r>
            <a:r>
              <a:rPr lang="de-DE" sz="1600" b="1" dirty="0" smtClean="0"/>
              <a:t>L.</a:t>
            </a:r>
            <a:r>
              <a:rPr lang="de-DE" sz="1600" b="1" dirty="0" smtClean="0"/>
              <a:t>, </a:t>
            </a:r>
            <a:r>
              <a:rPr lang="de-DE" sz="1600" b="1" dirty="0"/>
              <a:t>Müller, </a:t>
            </a:r>
            <a:r>
              <a:rPr lang="de-DE" sz="1600" b="1" dirty="0" smtClean="0"/>
              <a:t>E. </a:t>
            </a:r>
            <a:r>
              <a:rPr lang="de-DE" sz="1600" b="1" dirty="0"/>
              <a:t>M. &amp; Ayan, </a:t>
            </a:r>
            <a:r>
              <a:rPr lang="de-DE" sz="1600" b="1" dirty="0" smtClean="0"/>
              <a:t>T. </a:t>
            </a:r>
            <a:r>
              <a:rPr lang="de-DE" sz="1600" b="1" dirty="0"/>
              <a:t>(2012).</a:t>
            </a:r>
            <a:r>
              <a:rPr lang="de-DE" sz="1600" dirty="0"/>
              <a:t> Erwerbsverläufe von Migrantinnen im Sozial- und Gesundheitswesen. Welche Implikationen ergeben sich für eine migrationsspezifische Beratung? </a:t>
            </a:r>
            <a:r>
              <a:rPr lang="de-DE" sz="1600" i="1" dirty="0"/>
              <a:t>BIOS - Zeitschrift für </a:t>
            </a:r>
            <a:r>
              <a:rPr lang="de-DE" sz="1600" i="1" dirty="0" err="1"/>
              <a:t>Biographieforschung</a:t>
            </a:r>
            <a:r>
              <a:rPr lang="de-DE" sz="1600" i="1" dirty="0"/>
              <a:t>, Oral </a:t>
            </a:r>
            <a:r>
              <a:rPr lang="de-DE" sz="1600" i="1" dirty="0" err="1"/>
              <a:t>History</a:t>
            </a:r>
            <a:r>
              <a:rPr lang="de-DE" sz="1600" i="1" dirty="0"/>
              <a:t> und Lebensverlaufsanalysen, 25 (2),</a:t>
            </a:r>
            <a:r>
              <a:rPr lang="de-DE" sz="1600" dirty="0"/>
              <a:t> S. 228–242</a:t>
            </a:r>
            <a:r>
              <a:rPr lang="de-DE" sz="1600" dirty="0" smtClean="0"/>
              <a:t>.</a:t>
            </a:r>
          </a:p>
          <a:p>
            <a:pPr fontAlgn="auto">
              <a:lnSpc>
                <a:spcPct val="100000"/>
              </a:lnSpc>
              <a:spcAft>
                <a:spcPts val="600"/>
              </a:spcAft>
            </a:pPr>
            <a:r>
              <a:rPr lang="de-DE" sz="1600" b="1" dirty="0" smtClean="0"/>
              <a:t>Müller, </a:t>
            </a:r>
            <a:r>
              <a:rPr lang="de-DE" sz="1600" b="1" dirty="0" smtClean="0"/>
              <a:t>E. M.</a:t>
            </a:r>
            <a:r>
              <a:rPr lang="de-DE" sz="1600" b="1" dirty="0" smtClean="0"/>
              <a:t> </a:t>
            </a:r>
            <a:r>
              <a:rPr lang="de-DE" sz="1600" b="1" dirty="0" smtClean="0"/>
              <a:t>&amp; Ayan, </a:t>
            </a:r>
            <a:r>
              <a:rPr lang="de-DE" sz="1600" b="1" dirty="0" smtClean="0"/>
              <a:t>T. </a:t>
            </a:r>
            <a:r>
              <a:rPr lang="de-DE" sz="1600" b="1" dirty="0" smtClean="0"/>
              <a:t>(2014). </a:t>
            </a:r>
            <a:r>
              <a:rPr lang="de-DE" sz="1600" i="1" dirty="0" smtClean="0"/>
              <a:t>Beratung von Migrantinnen und Migranten: Herausforderungen, Unterstützungsbedarfe, kulturelle Begegnungen - Eine explorative Analyse der Sichtweisen von Beratern und Ratsuchenden</a:t>
            </a:r>
            <a:r>
              <a:rPr lang="de-DE" sz="1600" dirty="0" smtClean="0"/>
              <a:t>. Köln: Kölner Wissenschaftsverlag. </a:t>
            </a:r>
            <a:endParaRPr lang="de-DE" sz="1600" dirty="0" smtClean="0">
              <a:solidFill>
                <a:srgbClr val="FF0000"/>
              </a:solidFill>
            </a:endParaRPr>
          </a:p>
          <a:p>
            <a:pPr fontAlgn="auto">
              <a:lnSpc>
                <a:spcPct val="100000"/>
              </a:lnSpc>
              <a:spcAft>
                <a:spcPts val="600"/>
              </a:spcAft>
            </a:pPr>
            <a:r>
              <a:rPr lang="de-DE" sz="1600" b="1" dirty="0" smtClean="0"/>
              <a:t>Müller, </a:t>
            </a:r>
            <a:r>
              <a:rPr lang="de-DE" sz="1600" b="1" dirty="0" smtClean="0"/>
              <a:t>E. M. </a:t>
            </a:r>
            <a:r>
              <a:rPr lang="de-DE" sz="1600" b="1" dirty="0" smtClean="0"/>
              <a:t>&amp; Ayan, </a:t>
            </a:r>
            <a:r>
              <a:rPr lang="de-DE" sz="1600" b="1" dirty="0" smtClean="0"/>
              <a:t>T. </a:t>
            </a:r>
            <a:r>
              <a:rPr lang="de-DE" sz="1600" b="1" dirty="0" smtClean="0"/>
              <a:t>(2015). </a:t>
            </a:r>
            <a:r>
              <a:rPr lang="de-DE" sz="1600" dirty="0" smtClean="0"/>
              <a:t>Empathie, Sprache und Beraterkompetenz als Einflussfaktoren auf Zufriedenheit in der Anerkennungsberatung – Eine Befragung von Ratsuchenden in Deutschland. </a:t>
            </a:r>
            <a:r>
              <a:rPr lang="de-DE" sz="1600" i="1" dirty="0" smtClean="0"/>
              <a:t>Migration und Soziale Arbeit</a:t>
            </a:r>
            <a:r>
              <a:rPr lang="de-DE" sz="1600" dirty="0" smtClean="0"/>
              <a:t>, 2/2015, S.170-177. </a:t>
            </a:r>
          </a:p>
          <a:p>
            <a:pPr fontAlgn="auto">
              <a:lnSpc>
                <a:spcPct val="100000"/>
              </a:lnSpc>
              <a:spcAft>
                <a:spcPts val="600"/>
              </a:spcAft>
            </a:pPr>
            <a:r>
              <a:rPr lang="de-DE" sz="1600" b="1" dirty="0" smtClean="0"/>
              <a:t>Van der </a:t>
            </a:r>
            <a:r>
              <a:rPr lang="de-DE" sz="1600" b="1" dirty="0" err="1" smtClean="0"/>
              <a:t>Cammen</a:t>
            </a:r>
            <a:r>
              <a:rPr lang="de-DE" sz="1600" b="1" dirty="0" smtClean="0"/>
              <a:t>, </a:t>
            </a:r>
            <a:r>
              <a:rPr lang="de-DE" sz="1600" b="1" dirty="0" smtClean="0"/>
              <a:t>M. (2013</a:t>
            </a:r>
            <a:r>
              <a:rPr lang="de-DE" sz="1600" b="1" dirty="0" smtClean="0"/>
              <a:t>). </a:t>
            </a:r>
            <a:r>
              <a:rPr lang="de-DE" sz="1600" dirty="0" smtClean="0"/>
              <a:t>Der Einzelne und seine Stärken. In: Bundesagentur für Arbeit, ZAV (Hrsg.). </a:t>
            </a:r>
            <a:r>
              <a:rPr lang="de-DE" sz="1600" i="1" dirty="0" smtClean="0"/>
              <a:t>Vom Kommen und Bleiben. Berichte und Thesen zur qualifizierten Zuwanderung nach Deutschland</a:t>
            </a:r>
            <a:r>
              <a:rPr lang="de-DE" sz="1600" dirty="0" smtClean="0"/>
              <a:t>. 40-45. Bonn. </a:t>
            </a:r>
            <a:endParaRPr lang="de-DE" sz="1600" dirty="0" smtClean="0">
              <a:solidFill>
                <a:srgbClr val="FF0000"/>
              </a:solidFill>
            </a:endParaRPr>
          </a:p>
          <a:p>
            <a:pPr fontAlgn="auto">
              <a:lnSpc>
                <a:spcPct val="100000"/>
              </a:lnSpc>
              <a:spcAft>
                <a:spcPts val="600"/>
              </a:spcAft>
            </a:pPr>
            <a:r>
              <a:rPr lang="de-DE" sz="1600" b="1" dirty="0" smtClean="0"/>
              <a:t>Vogler-Ludwig, K. &amp; </a:t>
            </a:r>
            <a:r>
              <a:rPr lang="de-DE" sz="1600" b="1" dirty="0" err="1" smtClean="0"/>
              <a:t>Düll</a:t>
            </a:r>
            <a:r>
              <a:rPr lang="de-DE" sz="1600" b="1" dirty="0" smtClean="0"/>
              <a:t>, N. &amp; </a:t>
            </a:r>
            <a:r>
              <a:rPr lang="de-DE" sz="1600" b="1" dirty="0" err="1" smtClean="0"/>
              <a:t>Kriechel</a:t>
            </a:r>
            <a:r>
              <a:rPr lang="de-DE" sz="1600" b="1" dirty="0" smtClean="0"/>
              <a:t>, B. (2014). </a:t>
            </a:r>
            <a:r>
              <a:rPr lang="de-DE" sz="1600" i="1" dirty="0" smtClean="0"/>
              <a:t>Arbeitsmarkt 2030 – Die Bedeutung der Zuwanderung für Beschäftigung und Wachstum</a:t>
            </a:r>
            <a:r>
              <a:rPr lang="de-DE" sz="1600" dirty="0" smtClean="0"/>
              <a:t>. Bielefeld: Bertelsmann Verlag. 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Einheit 5</a:t>
            </a:r>
            <a:endParaRPr lang="de-DE" sz="3000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107437744"/>
              </p:ext>
            </p:extLst>
          </p:nvPr>
        </p:nvGraphicFramePr>
        <p:xfrm>
          <a:off x="683568" y="1508299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669530" y="6324886"/>
            <a:ext cx="2331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Bildquelle: Dajana Jost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803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„The </a:t>
            </a:r>
            <a:r>
              <a:rPr lang="de-DE" sz="3000" dirty="0" err="1" smtClean="0"/>
              <a:t>nine</a:t>
            </a:r>
            <a:r>
              <a:rPr lang="de-DE" sz="3000" dirty="0" smtClean="0"/>
              <a:t> </a:t>
            </a:r>
            <a:r>
              <a:rPr lang="de-DE" sz="3000" dirty="0" err="1" smtClean="0"/>
              <a:t>dot</a:t>
            </a:r>
            <a:r>
              <a:rPr lang="de-DE" sz="3000" dirty="0" smtClean="0"/>
              <a:t> </a:t>
            </a:r>
            <a:r>
              <a:rPr lang="de-DE" sz="3000" dirty="0" err="1" smtClean="0"/>
              <a:t>problem</a:t>
            </a:r>
            <a:r>
              <a:rPr lang="de-DE" sz="3000" dirty="0" smtClean="0"/>
              <a:t>“</a:t>
            </a:r>
            <a:endParaRPr lang="de-DE" sz="3000" dirty="0"/>
          </a:p>
        </p:txBody>
      </p:sp>
      <p:sp>
        <p:nvSpPr>
          <p:cNvPr id="5" name="Flussdiagramm: Verbindungsstelle 4"/>
          <p:cNvSpPr/>
          <p:nvPr/>
        </p:nvSpPr>
        <p:spPr>
          <a:xfrm>
            <a:off x="1094284" y="224296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lussdiagramm: Verbindungsstelle 5"/>
          <p:cNvSpPr/>
          <p:nvPr/>
        </p:nvSpPr>
        <p:spPr>
          <a:xfrm>
            <a:off x="1943914" y="224296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2867008" y="1488458"/>
            <a:ext cx="14848" cy="234654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ussdiagramm: Verbindungsstelle 8"/>
          <p:cNvSpPr/>
          <p:nvPr/>
        </p:nvSpPr>
        <p:spPr>
          <a:xfrm>
            <a:off x="2767556" y="22570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Verbindungsstelle 9"/>
          <p:cNvSpPr/>
          <p:nvPr/>
        </p:nvSpPr>
        <p:spPr>
          <a:xfrm>
            <a:off x="1094284" y="300135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Verbindungsstelle 10"/>
          <p:cNvSpPr/>
          <p:nvPr/>
        </p:nvSpPr>
        <p:spPr>
          <a:xfrm>
            <a:off x="1930920" y="300135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Verbindungsstelle 11"/>
          <p:cNvSpPr/>
          <p:nvPr/>
        </p:nvSpPr>
        <p:spPr>
          <a:xfrm>
            <a:off x="2767556" y="300135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Verbindungsstelle 12"/>
          <p:cNvSpPr/>
          <p:nvPr/>
        </p:nvSpPr>
        <p:spPr>
          <a:xfrm>
            <a:off x="1097804" y="376242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Verbindungsstelle 13"/>
          <p:cNvSpPr/>
          <p:nvPr/>
        </p:nvSpPr>
        <p:spPr>
          <a:xfrm>
            <a:off x="1933298" y="3759736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Verbindungsstelle 14"/>
          <p:cNvSpPr/>
          <p:nvPr/>
        </p:nvSpPr>
        <p:spPr>
          <a:xfrm>
            <a:off x="2767556" y="3759736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494936" y="3861852"/>
            <a:ext cx="2272620" cy="1218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494936" y="1488458"/>
            <a:ext cx="2386920" cy="238557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5" idx="1"/>
          </p:cNvCxnSpPr>
          <p:nvPr/>
        </p:nvCxnSpPr>
        <p:spPr>
          <a:xfrm>
            <a:off x="1127762" y="2276442"/>
            <a:ext cx="1639794" cy="15343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17848" y="1793758"/>
            <a:ext cx="7050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Start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006488" y="1488458"/>
            <a:ext cx="3528392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800" b="1" u="sng" dirty="0" smtClean="0"/>
              <a:t>Aufgabe:</a:t>
            </a:r>
          </a:p>
          <a:p>
            <a:pPr algn="just"/>
            <a:endParaRPr lang="de-DE" sz="1800" b="1" u="sng" dirty="0" smtClean="0"/>
          </a:p>
          <a:p>
            <a:pPr algn="just"/>
            <a:r>
              <a:rPr lang="de-DE" sz="1800" b="1" dirty="0" smtClean="0"/>
              <a:t>Verbinden  Sie die neun Punkte </a:t>
            </a:r>
          </a:p>
          <a:p>
            <a:pPr algn="just"/>
            <a:r>
              <a:rPr lang="de-DE" sz="1800" b="1" dirty="0" smtClean="0"/>
              <a:t>mit genau vier gerade Linien und ohne den Stift vom Papier zu heben.</a:t>
            </a:r>
          </a:p>
          <a:p>
            <a:pPr algn="just"/>
            <a:endParaRPr lang="de-DE" sz="1800" b="1" dirty="0"/>
          </a:p>
          <a:p>
            <a:pPr algn="just"/>
            <a:r>
              <a:rPr lang="de-DE" sz="1800" b="1" u="sng" dirty="0" smtClean="0"/>
              <a:t>Lösung/Beobachtung:</a:t>
            </a:r>
            <a:r>
              <a:rPr lang="de-DE" sz="1800" b="1" dirty="0"/>
              <a:t> </a:t>
            </a:r>
            <a:endParaRPr lang="de-DE" sz="1800" b="1" dirty="0" smtClean="0"/>
          </a:p>
          <a:p>
            <a:pPr algn="just"/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smtClean="0"/>
              <a:t>Die Herausforderung besteht darin, die imaginären Grenzen zu überschreiten, die durch die Punkte entstehen.</a:t>
            </a:r>
          </a:p>
        </p:txBody>
      </p:sp>
    </p:spTree>
    <p:extLst>
      <p:ext uri="{BB962C8B-B14F-4D97-AF65-F5344CB8AC3E}">
        <p14:creationId xmlns:p14="http://schemas.microsoft.com/office/powerpoint/2010/main" val="31767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81" y="3598275"/>
            <a:ext cx="828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Fokus auf Ressourcen</a:t>
            </a:r>
            <a:endParaRPr lang="de-DE" sz="3000" dirty="0"/>
          </a:p>
        </p:txBody>
      </p:sp>
      <p:sp>
        <p:nvSpPr>
          <p:cNvPr id="5" name="Wolkenförmige Legende 4"/>
          <p:cNvSpPr/>
          <p:nvPr/>
        </p:nvSpPr>
        <p:spPr>
          <a:xfrm>
            <a:off x="666428" y="2014098"/>
            <a:ext cx="3240360" cy="1584176"/>
          </a:xfrm>
          <a:prstGeom prst="cloudCallout">
            <a:avLst/>
          </a:prstGeom>
        </p:spPr>
        <p:style>
          <a:lnRef idx="1">
            <a:schemeClr val="accent2"/>
          </a:lnRef>
          <a:fillRef idx="1002">
            <a:schemeClr val="dk1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Problem(e)</a:t>
            </a:r>
            <a:endParaRPr lang="de-DE" sz="1800" dirty="0"/>
          </a:p>
        </p:txBody>
      </p:sp>
      <p:sp>
        <p:nvSpPr>
          <p:cNvPr id="8" name="Flussdiagramm: Datenträger mit sequenziellem Zugriff 7"/>
          <p:cNvSpPr/>
          <p:nvPr/>
        </p:nvSpPr>
        <p:spPr>
          <a:xfrm>
            <a:off x="259507" y="3817620"/>
            <a:ext cx="1528174" cy="834998"/>
          </a:xfrm>
          <a:prstGeom prst="flowChartMagneticTap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Ressourcen ???? 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1651533" y="5384679"/>
            <a:ext cx="110096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Kunde/in</a:t>
            </a:r>
            <a:endParaRPr lang="de-DE" sz="1600" b="1" dirty="0"/>
          </a:p>
        </p:txBody>
      </p:sp>
      <p:sp>
        <p:nvSpPr>
          <p:cNvPr id="10" name="Flussdiagramm: Datenträger mit sequenziellem Zugriff 9"/>
          <p:cNvSpPr/>
          <p:nvPr/>
        </p:nvSpPr>
        <p:spPr>
          <a:xfrm>
            <a:off x="4167390" y="2094392"/>
            <a:ext cx="2507730" cy="1503882"/>
          </a:xfrm>
          <a:prstGeom prst="flowChartMagneticTap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Ressourcen</a:t>
            </a:r>
          </a:p>
          <a:p>
            <a:pPr algn="ctr"/>
            <a:r>
              <a:rPr lang="de-DE" b="1" dirty="0" smtClean="0"/>
              <a:t>!!!!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11" name="Ovale Legende 10"/>
          <p:cNvSpPr/>
          <p:nvPr/>
        </p:nvSpPr>
        <p:spPr>
          <a:xfrm>
            <a:off x="7175752" y="2266127"/>
            <a:ext cx="1968248" cy="968563"/>
          </a:xfrm>
          <a:prstGeom prst="wedgeEllipseCallout">
            <a:avLst>
              <a:gd name="adj1" fmla="val -41470"/>
              <a:gd name="adj2" fmla="val 764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Problem-lösung</a:t>
            </a:r>
            <a:endParaRPr lang="de-DE" b="1" dirty="0"/>
          </a:p>
        </p:txBody>
      </p:sp>
      <p:sp>
        <p:nvSpPr>
          <p:cNvPr id="12" name="Gestreifter Pfeil nach rechts 11"/>
          <p:cNvSpPr/>
          <p:nvPr/>
        </p:nvSpPr>
        <p:spPr>
          <a:xfrm>
            <a:off x="6691120" y="2685028"/>
            <a:ext cx="489204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45" y="3653591"/>
            <a:ext cx="885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529435" y="4949185"/>
            <a:ext cx="12466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Berater/in</a:t>
            </a:r>
            <a:endParaRPr lang="de-DE" sz="16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376400" y="6327879"/>
            <a:ext cx="2331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Bildquelle: </a:t>
            </a:r>
            <a:r>
              <a:rPr lang="de-DE" sz="1000" dirty="0" err="1" smtClean="0"/>
              <a:t>Halamoda</a:t>
            </a:r>
            <a:r>
              <a:rPr lang="de-DE" sz="1000" dirty="0" smtClean="0"/>
              <a:t>, 2015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430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Phasen des Migrationsprozesses</a:t>
            </a:r>
            <a:endParaRPr lang="de-DE" sz="30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31035" y="1232080"/>
            <a:ext cx="8849478" cy="5011099"/>
            <a:chOff x="114466" y="1657211"/>
            <a:chExt cx="8849478" cy="501109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0005" y="1698170"/>
              <a:ext cx="6066256" cy="3675046"/>
            </a:xfrm>
            <a:prstGeom prst="rect">
              <a:avLst/>
            </a:prstGeom>
          </p:spPr>
        </p:pic>
        <p:cxnSp>
          <p:nvCxnSpPr>
            <p:cNvPr id="7" name="Gerade Verbindung mit Pfeil 6"/>
            <p:cNvCxnSpPr>
              <a:endCxn id="8" idx="3"/>
            </p:cNvCxnSpPr>
            <p:nvPr/>
          </p:nvCxnSpPr>
          <p:spPr>
            <a:xfrm flipH="1" flipV="1">
              <a:off x="1684925" y="1905141"/>
              <a:ext cx="986085" cy="2479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bgerundetes Rechteck 7"/>
            <p:cNvSpPr/>
            <p:nvPr/>
          </p:nvSpPr>
          <p:spPr>
            <a:xfrm>
              <a:off x="244765" y="1657211"/>
              <a:ext cx="1440160" cy="4958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900" b="1" u="sng" dirty="0" smtClean="0"/>
                <a:t>Vorbereitungsphase:</a:t>
              </a:r>
              <a:r>
                <a:rPr lang="de-DE" sz="900" b="1" dirty="0" smtClean="0"/>
                <a:t> Versuch, Verlust und Gewinn einzuschätzen</a:t>
              </a:r>
              <a:endParaRPr lang="de-DE" sz="900" b="1" dirty="0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>
              <a:off x="1684925" y="4805887"/>
              <a:ext cx="1248271" cy="671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bgerundetes Rechteck 9"/>
            <p:cNvSpPr/>
            <p:nvPr/>
          </p:nvSpPr>
          <p:spPr>
            <a:xfrm>
              <a:off x="114466" y="4648583"/>
              <a:ext cx="1570459" cy="4869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900" b="1" u="sng" dirty="0"/>
                <a:t>Migrationsakt</a:t>
              </a:r>
              <a:r>
                <a:rPr lang="de-DE" sz="900" b="1" u="sng" dirty="0" smtClean="0"/>
                <a:t>:</a:t>
              </a:r>
              <a:r>
                <a:rPr lang="de-DE" sz="900" b="1" dirty="0" smtClean="0"/>
                <a:t> </a:t>
              </a:r>
              <a:br>
                <a:rPr lang="de-DE" sz="900" b="1" dirty="0" smtClean="0"/>
              </a:br>
              <a:r>
                <a:rPr lang="de-DE" sz="900" b="1" dirty="0" smtClean="0"/>
                <a:t>Erleben variiert stark, je nach Migrationsgrund</a:t>
              </a:r>
              <a:endParaRPr lang="de-DE" sz="900" b="1" dirty="0"/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5436096" y="1657211"/>
              <a:ext cx="2520280" cy="4869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900" b="1" u="sng" dirty="0" smtClean="0"/>
                <a:t>Anfangszeit – Überkompensation: </a:t>
              </a:r>
              <a:r>
                <a:rPr lang="de-DE" sz="900" b="1" dirty="0" smtClean="0"/>
                <a:t/>
              </a:r>
              <a:br>
                <a:rPr lang="de-DE" sz="900" b="1" dirty="0" smtClean="0"/>
              </a:br>
              <a:r>
                <a:rPr lang="de-DE" sz="900" b="1" dirty="0" smtClean="0"/>
                <a:t>Fokus auf Anpassung und „Überleben“, Stress wird nicht bewusst wahrgenommen</a:t>
              </a:r>
              <a:endParaRPr lang="de-DE" sz="900" b="1" dirty="0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5381110" y="4873042"/>
              <a:ext cx="1260140" cy="176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bgerundetes Rechteck 12"/>
            <p:cNvSpPr/>
            <p:nvPr/>
          </p:nvSpPr>
          <p:spPr>
            <a:xfrm>
              <a:off x="6649434" y="4648584"/>
              <a:ext cx="2314510" cy="10100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900" b="1" u="sng" dirty="0" smtClean="0"/>
                <a:t>Dekompensation - Aufarbeitungsphase: </a:t>
              </a:r>
            </a:p>
            <a:p>
              <a:pPr algn="ctr"/>
              <a:r>
                <a:rPr lang="de-DE" sz="900" b="1" dirty="0" smtClean="0"/>
                <a:t>Ggf. innere Konflikte, Unstimmigkeiten zw. Erwartungen und Realität, hoch empfundene Belastung aufgrund von erforderlichen Anpassungen</a:t>
              </a:r>
              <a:r>
                <a:rPr lang="de-DE" sz="900" b="1" u="sng" dirty="0" smtClean="0"/>
                <a:t> </a:t>
              </a:r>
              <a:endParaRPr lang="de-DE" sz="1000" b="1" dirty="0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6922241" y="5909143"/>
              <a:ext cx="1925234" cy="75916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900" b="1" dirty="0" smtClean="0"/>
                <a:t>Resignation, Selbstwertverlust, Motivationseinbruch, Depressionen u. ä. sind möglich.</a:t>
              </a:r>
              <a:endParaRPr lang="de-DE" sz="900" b="1" dirty="0"/>
            </a:p>
          </p:txBody>
        </p:sp>
        <p:sp>
          <p:nvSpPr>
            <p:cNvPr id="15" name="Pfeil nach unten 14"/>
            <p:cNvSpPr/>
            <p:nvPr/>
          </p:nvSpPr>
          <p:spPr>
            <a:xfrm>
              <a:off x="7813340" y="5658611"/>
              <a:ext cx="143036" cy="2125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5986877" y="6378294"/>
            <a:ext cx="3077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</a:t>
            </a:r>
            <a:r>
              <a:rPr lang="de-DE" sz="1000" dirty="0" smtClean="0"/>
              <a:t>vgl.</a:t>
            </a:r>
            <a:r>
              <a:rPr lang="de-DE" sz="1000" dirty="0" smtClean="0"/>
              <a:t> </a:t>
            </a:r>
            <a:r>
              <a:rPr lang="de-DE" sz="1000" dirty="0" smtClean="0"/>
              <a:t>Hegemann &amp; </a:t>
            </a:r>
            <a:r>
              <a:rPr lang="de-DE" sz="1000" dirty="0" err="1" smtClean="0"/>
              <a:t>Oestereich</a:t>
            </a:r>
            <a:r>
              <a:rPr lang="de-DE" sz="1000" dirty="0" smtClean="0"/>
              <a:t>, 2009, S. 50.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664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Migration als Einbruch…</a:t>
            </a:r>
            <a:endParaRPr lang="de-DE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" y="1550712"/>
            <a:ext cx="7816190" cy="43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50379" y="6264624"/>
            <a:ext cx="193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Jungwirth, 2012, S. 9</a:t>
            </a:r>
            <a:r>
              <a:rPr lang="de-DE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91762" y="259002"/>
            <a:ext cx="8247426" cy="812985"/>
          </a:xfrm>
        </p:spPr>
        <p:txBody>
          <a:bodyPr/>
          <a:lstStyle/>
          <a:p>
            <a:r>
              <a:rPr lang="de-DE" sz="3000" dirty="0" smtClean="0"/>
              <a:t>Qualifikationsgerechte </a:t>
            </a:r>
            <a:br>
              <a:rPr lang="de-DE" sz="3000" dirty="0" smtClean="0"/>
            </a:br>
            <a:r>
              <a:rPr lang="de-DE" sz="3000" dirty="0" smtClean="0"/>
              <a:t>Beschäftigung</a:t>
            </a:r>
            <a:endParaRPr lang="de-DE" sz="3000" dirty="0"/>
          </a:p>
        </p:txBody>
      </p:sp>
      <p:sp>
        <p:nvSpPr>
          <p:cNvPr id="5" name="Abgerundetes Rechteck 4"/>
          <p:cNvSpPr/>
          <p:nvPr/>
        </p:nvSpPr>
        <p:spPr>
          <a:xfrm>
            <a:off x="586589" y="2283299"/>
            <a:ext cx="3480084" cy="2433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Studie aus 2014: </a:t>
            </a:r>
          </a:p>
          <a:p>
            <a:pPr algn="ctr"/>
            <a:r>
              <a:rPr lang="de-DE" sz="2400" dirty="0" smtClean="0"/>
              <a:t>Jeder siebte Beschäftigte mit Migrationshintergrund arbeitet unter seinem Qualifikationsniveau.   </a:t>
            </a:r>
            <a:endParaRPr lang="de-DE" sz="2400" dirty="0"/>
          </a:p>
        </p:txBody>
      </p:sp>
      <p:sp>
        <p:nvSpPr>
          <p:cNvPr id="6" name="Pfeil nach unten 5"/>
          <p:cNvSpPr/>
          <p:nvPr/>
        </p:nvSpPr>
        <p:spPr>
          <a:xfrm rot="16200000">
            <a:off x="4589494" y="3149772"/>
            <a:ext cx="373092" cy="700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5590692" y="3245003"/>
            <a:ext cx="2736304" cy="5096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Lose-lose-Situation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493478" y="6250976"/>
            <a:ext cx="2687035" cy="23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Vogler-Ludwig, </a:t>
            </a:r>
            <a:r>
              <a:rPr lang="de-DE" sz="1000" dirty="0" err="1" smtClean="0"/>
              <a:t>Düll</a:t>
            </a:r>
            <a:r>
              <a:rPr lang="de-DE" sz="1000" dirty="0" smtClean="0"/>
              <a:t> &amp; </a:t>
            </a:r>
            <a:r>
              <a:rPr lang="de-DE" sz="1000" dirty="0" err="1" smtClean="0"/>
              <a:t>Kriechel</a:t>
            </a:r>
            <a:r>
              <a:rPr lang="de-DE" sz="1000" dirty="0" smtClean="0"/>
              <a:t>, 2014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818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 smtClean="0"/>
              <a:t>Beratung als Schlüssel</a:t>
            </a:r>
            <a:endParaRPr lang="de-DE" sz="3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6" y="1564105"/>
            <a:ext cx="8149699" cy="37658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08296" y="6323165"/>
            <a:ext cx="1772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Bildquelle: </a:t>
            </a:r>
            <a:r>
              <a:rPr lang="de-DE" sz="1000" dirty="0" err="1" smtClean="0"/>
              <a:t>Halamoda</a:t>
            </a:r>
            <a:r>
              <a:rPr lang="de-DE" sz="1000" dirty="0" smtClean="0"/>
              <a:t>, 2015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011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 mit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sinessfoli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mit Bild und Sublin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folie ohne Bild">
  <a:themeElements>
    <a:clrScheme name="Titelfolie ohne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nnfolie mit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ennfolie ohne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co">
  <a:themeElements>
    <a:clrScheme name="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rennfolie mit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UI/_rels/customUI.xml.rels><?xml version="1.0" encoding="UTF-8" standalone="yes"?>
<Relationships xmlns="http://schemas.openxmlformats.org/package/2006/relationships"><Relationship Id="BA_Kapitel" Type="http://schemas.openxmlformats.org/officeDocument/2006/relationships/image" Target="images/Kapitel.png"/><Relationship Id="Trennfolie-70mm" Type="http://schemas.openxmlformats.org/officeDocument/2006/relationships/image" Target="images/Trennfolie-70mm.png"/><Relationship Id="BA_Logo" Type="http://schemas.openxmlformats.org/officeDocument/2006/relationships/image" Target="images/BA_Logo.png"/><Relationship Id="BA_Titel" Type="http://schemas.openxmlformats.org/officeDocument/2006/relationships/image" Target="images/Titel.png"/><Relationship Id="Titel-70mm" Type="http://schemas.openxmlformats.org/officeDocument/2006/relationships/image" Target="images/Titel-70mm.png"/></Relationships>
</file>

<file path=customUI/customUI.xml><?xml version="1.0" encoding="utf-8"?>
<customUI xmlns="http://schemas.microsoft.com/office/2006/01/customui">
  <ribbon startFromScratch="false">
    <tabs>
      <tab id="BA_Folienmaster" label="Bild / Logo einfügen">
        <group id="BA_Bilderauswahl" label="BA Bilderauswahl">
          <button id="TitelBild_auswaehlen" label="Bild für Titelfolie auswählen" image="Titel-70mm" size="large" onAction="EinfuegenBildAufTitelfolie" keytip="V"/>
          <button id="TrennBild_auswaehlen" label="Bild für Trennfolie auswählen" image="Trennfolie-70mm" size="large" onAction="BildAufTrennfolieEinfügen" keytip="T"/>
        </group>
        <group id="Bilderauswahl" label="Bilderauswahl">
          <button idMso="PictureInsertFromFile" label="Öffnen" size="large" keytip="E"/>
        </group>
        <group id="Logoauswahl" label="Logoauswahl">
          <dropDown id="drpLogo" keytip="L" label=" " onAction="drpLogo_onChange" showImage="false" sizeString="wwwwwwwwwwwwwwwwwwwwwwwwwwwww">
            <item id="_00001" label="00001 Bundesagentur für Arbeit"/>
            <item id="_01900" label="01900 BA Service-Haus"/>
            <item id="_02200" label="02200 BA IT-Systemhaus"/>
            <item id="_02500" label="02500 Familienkasse"/>
            <item id="_05100" label="05100 Führungsakademie der BA"/>
            <item id="_10101" label="10101 Regionaldirektion Nord"/>
            <item id="_20101" label="20101 Regionaldirektion Niedersachsen-Bremen"/>
            <item id="_90101" label="90101 Regionaldirektion Berlin-Brandenburg"/>
            <item id="_30101" label="30101 Regionaldirektion Nordrhein-Westfalen"/>
            <item id="_96701" label="96701 Regionaldirektion Sachsen-Anhalt-Thüringen"/>
            <item id="_96901" label="96901 Regionaldirektion Sachsen"/>
            <item id="_40101" label="40101 Regionaldirektion Hessen"/>
            <item id="_50101" label="50101 Regionaldirektion Rheinland-Pfalz-Saarland"/>
            <item id="_60101" label="60101 Regionaldirektion Baden-Württemberg"/>
            <item id="_70101" label="70101 Regionaldirektion Bayern"/>
          </dropDown>
        </group>
      </tab>
      <tab id="tabKopieren" label="Kopieren">
        <group id="KopieSpeichern" label="Kopie speichern">
          <button id="btnKopie" size="large" label="Kopie ohne Makros speichern" onAction="KopieSpeichern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785</Words>
  <Application>Microsoft Office PowerPoint</Application>
  <PresentationFormat>Benutzerdefiniert</PresentationFormat>
  <Paragraphs>134</Paragraphs>
  <Slides>24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24</vt:i4>
      </vt:variant>
    </vt:vector>
  </HeadingPairs>
  <TitlesOfParts>
    <vt:vector size="39" baseType="lpstr">
      <vt:lpstr>Algerian</vt:lpstr>
      <vt:lpstr>Arial</vt:lpstr>
      <vt:lpstr>Calibri</vt:lpstr>
      <vt:lpstr>Symbol</vt:lpstr>
      <vt:lpstr>Wingdings</vt:lpstr>
      <vt:lpstr>Titelfolie mit Bild</vt:lpstr>
      <vt:lpstr>Titelfolie mit Bild und Subline</vt:lpstr>
      <vt:lpstr>Titelfolie ohne Bild</vt:lpstr>
      <vt:lpstr>Inhaltsfolien</vt:lpstr>
      <vt:lpstr>Trennfolie mit Bild</vt:lpstr>
      <vt:lpstr>Trennfolie ohne Bild</vt:lpstr>
      <vt:lpstr>Blanco</vt:lpstr>
      <vt:lpstr>1_Inhaltsfolien</vt:lpstr>
      <vt:lpstr>1_Trennfolie mit Bild</vt:lpstr>
      <vt:lpstr>Businessfolien</vt:lpstr>
      <vt:lpstr>Webinar-Reihe: Interkulturelle Sensibilisierung in der Beratung</vt:lpstr>
      <vt:lpstr>Webinarreihe – Worum geht es?</vt:lpstr>
      <vt:lpstr>Einheit 5</vt:lpstr>
      <vt:lpstr>„The nine dot problem“</vt:lpstr>
      <vt:lpstr>Fokus auf Ressourcen</vt:lpstr>
      <vt:lpstr>Phasen des Migrationsprozesses</vt:lpstr>
      <vt:lpstr>Migration als Einbruch…</vt:lpstr>
      <vt:lpstr>Qualifikationsgerechte  Beschäftigung</vt:lpstr>
      <vt:lpstr>Beratung als Schlüssel</vt:lpstr>
      <vt:lpstr>„Der Einzelne und seine Stärken“ aus Sicht der BA</vt:lpstr>
      <vt:lpstr>Ressourcen ermitteln mit 4PM</vt:lpstr>
      <vt:lpstr>Methoden und Techniken</vt:lpstr>
      <vt:lpstr>Vorhandene Tools der  Potentialanalyse</vt:lpstr>
      <vt:lpstr>Neues Tool - Kompetenzkarten</vt:lpstr>
      <vt:lpstr>Kompetenzkarten</vt:lpstr>
      <vt:lpstr>Kompetenzkarten</vt:lpstr>
      <vt:lpstr>Die häufigsten Themen der Beratung aus Sicht der Berater</vt:lpstr>
      <vt:lpstr>Berater meinen…</vt:lpstr>
      <vt:lpstr>Wie schätzen Berater die Wissens- bedarfe der Migraten ein?</vt:lpstr>
      <vt:lpstr>Sicht der Ratsuchenden</vt:lpstr>
      <vt:lpstr>Ich weiß nicht, was ich weiß…</vt:lpstr>
      <vt:lpstr>Evaluation</vt:lpstr>
      <vt:lpstr>Quellen</vt:lpstr>
      <vt:lpstr>Quellen</vt:lpstr>
    </vt:vector>
  </TitlesOfParts>
  <Company>Bundesagentur für Arbeit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Jose.Planas@arbeitsagentur.de;Rainer.Weber4@arbeitsagentur.de</dc:creator>
  <cp:lastModifiedBy>Mihali Lucia</cp:lastModifiedBy>
  <cp:revision>1106</cp:revision>
  <cp:lastPrinted>2015-04-22T12:01:17Z</cp:lastPrinted>
  <dcterms:created xsi:type="dcterms:W3CDTF">2006-11-23T14:48:20Z</dcterms:created>
  <dcterms:modified xsi:type="dcterms:W3CDTF">2017-05-19T16:00:44Z</dcterms:modified>
</cp:coreProperties>
</file>